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644" r:id="rId3"/>
    <p:sldId id="645" r:id="rId4"/>
    <p:sldId id="551" r:id="rId5"/>
    <p:sldId id="451" r:id="rId6"/>
    <p:sldId id="650" r:id="rId7"/>
    <p:sldId id="651" r:id="rId8"/>
    <p:sldId id="652" r:id="rId9"/>
    <p:sldId id="564" r:id="rId10"/>
    <p:sldId id="646" r:id="rId11"/>
    <p:sldId id="601" r:id="rId12"/>
    <p:sldId id="565" r:id="rId13"/>
    <p:sldId id="567" r:id="rId14"/>
    <p:sldId id="566" r:id="rId15"/>
    <p:sldId id="568" r:id="rId16"/>
    <p:sldId id="569" r:id="rId17"/>
    <p:sldId id="570" r:id="rId18"/>
    <p:sldId id="571" r:id="rId19"/>
    <p:sldId id="609" r:id="rId20"/>
    <p:sldId id="573" r:id="rId21"/>
    <p:sldId id="582" r:id="rId22"/>
    <p:sldId id="574" r:id="rId23"/>
    <p:sldId id="618" r:id="rId24"/>
    <p:sldId id="575" r:id="rId25"/>
    <p:sldId id="576" r:id="rId26"/>
    <p:sldId id="647" r:id="rId27"/>
    <p:sldId id="629" r:id="rId28"/>
    <p:sldId id="630" r:id="rId29"/>
    <p:sldId id="640" r:id="rId30"/>
    <p:sldId id="635" r:id="rId31"/>
    <p:sldId id="637" r:id="rId32"/>
    <p:sldId id="638" r:id="rId33"/>
    <p:sldId id="636" r:id="rId34"/>
    <p:sldId id="639" r:id="rId35"/>
    <p:sldId id="653" r:id="rId36"/>
    <p:sldId id="648" r:id="rId37"/>
    <p:sldId id="641" r:id="rId38"/>
    <p:sldId id="642" r:id="rId39"/>
    <p:sldId id="649" r:id="rId40"/>
    <p:sldId id="426" r:id="rId41"/>
    <p:sldId id="407" r:id="rId42"/>
    <p:sldId id="389" r:id="rId43"/>
    <p:sldId id="383" r:id="rId44"/>
    <p:sldId id="64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55"/>
    <p:restoredTop sz="94648"/>
  </p:normalViewPr>
  <p:slideViewPr>
    <p:cSldViewPr snapToGrid="0" snapToObjects="1">
      <p:cViewPr varScale="1">
        <p:scale>
          <a:sx n="108" d="100"/>
          <a:sy n="108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F6426-5558-6C45-ABE6-E181AF73E2BF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0D53-C167-FF4E-ABCB-4570AD664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8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of great interest to have a robust model that give performance guarantee even we are only given corrupted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536AF-994C-4FFE-8658-0529941AD4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9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4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5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0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8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let me talk about trojan attack in neural network. </a:t>
            </a:r>
          </a:p>
          <a:p>
            <a:endParaRPr lang="en-US" dirty="0"/>
          </a:p>
          <a:p>
            <a:r>
              <a:rPr lang="en-US" dirty="0"/>
              <a:t>Trojan attack occurs </a:t>
            </a:r>
            <a:r>
              <a:rPr lang="en-US" b="0" i="0" dirty="0">
                <a:effectLst/>
                <a:latin typeface="Arial" panose="020B0604020202020204" pitchFamily="34" charset="0"/>
              </a:rPr>
              <a:t>when the attackers stealthily manipulate the model’s behavior through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Trojaned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training samples.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These backdoor can be exploited by attackers to manipulate the output of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trojaned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model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210FB-EF7F-4FAC-806A-93405D967E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04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very first work is neural cleanse. </a:t>
            </a:r>
          </a:p>
          <a:p>
            <a:endParaRPr lang="en-US" dirty="0"/>
          </a:p>
          <a:p>
            <a:r>
              <a:rPr lang="en-US" dirty="0"/>
              <a:t>This method try to reverse engineer the </a:t>
            </a:r>
            <a:r>
              <a:rPr lang="en-US" dirty="0" err="1"/>
              <a:t>trojaned</a:t>
            </a:r>
            <a:r>
              <a:rPr lang="en-US" dirty="0"/>
              <a:t> examples through SGD.</a:t>
            </a:r>
          </a:p>
          <a:p>
            <a:endParaRPr lang="en-US" dirty="0"/>
          </a:p>
          <a:p>
            <a:r>
              <a:rPr lang="en-US" dirty="0"/>
              <a:t>They try to search for the optimal position and content such that the reverse engineered examples will get different prediction from NN than its original </a:t>
            </a:r>
          </a:p>
          <a:p>
            <a:r>
              <a:rPr lang="en-US" dirty="0"/>
              <a:t>image does. </a:t>
            </a:r>
          </a:p>
          <a:p>
            <a:endParaRPr lang="en-US" dirty="0"/>
          </a:p>
          <a:p>
            <a:r>
              <a:rPr lang="en-US" dirty="0" err="1"/>
              <a:t>Trojaned</a:t>
            </a:r>
            <a:r>
              <a:rPr lang="en-US" dirty="0"/>
              <a:t> models are detected if their reverse engineered examples have significant smaller mask than others.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210FB-EF7F-4FAC-806A-93405D967E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9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solutions rely on the heuristic reverse engineering procedure</a:t>
            </a:r>
          </a:p>
          <a:p>
            <a:endParaRPr lang="en-US" dirty="0"/>
          </a:p>
          <a:p>
            <a:r>
              <a:rPr lang="en-US" dirty="0"/>
              <a:t>While they can hardly guarantee the recovery of true triggers</a:t>
            </a:r>
          </a:p>
          <a:p>
            <a:endParaRPr lang="en-US" dirty="0"/>
          </a:p>
          <a:p>
            <a:r>
              <a:rPr lang="en-US" dirty="0"/>
              <a:t>Since these procedure can find naturally existed adversarial examples which can weaken the detection power. </a:t>
            </a:r>
          </a:p>
          <a:p>
            <a:endParaRPr lang="en-US" dirty="0"/>
          </a:p>
          <a:p>
            <a:r>
              <a:rPr lang="en-US" dirty="0"/>
              <a:t>They heavily rely on the correlation between input and output and totally discard the internal information flow as well as the neural interaction , </a:t>
            </a:r>
          </a:p>
          <a:p>
            <a:r>
              <a:rPr lang="en-US" dirty="0"/>
              <a:t>which we think are critical to understand the behavior of a </a:t>
            </a:r>
            <a:r>
              <a:rPr lang="en-US" dirty="0" err="1"/>
              <a:t>trojaned</a:t>
            </a:r>
            <a:r>
              <a:rPr lang="en-US" dirty="0"/>
              <a:t> model.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210FB-EF7F-4FAC-806A-93405D967E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0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8958E-C0A3-4829-9BA0-C787C29166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beginning, we first conduct our synthetic experiment in purely ideal case where we have fully access to the </a:t>
            </a:r>
            <a:r>
              <a:rPr lang="en-US" dirty="0" err="1"/>
              <a:t>trojaned</a:t>
            </a:r>
            <a:r>
              <a:rPr lang="en-US" dirty="0"/>
              <a:t> dataset </a:t>
            </a:r>
          </a:p>
          <a:p>
            <a:endParaRPr lang="en-US" dirty="0"/>
          </a:p>
          <a:p>
            <a:r>
              <a:rPr lang="en-US" dirty="0"/>
              <a:t>Realize in practice this is impractical. We do this here to reveal the fundamental deviation in </a:t>
            </a:r>
            <a:r>
              <a:rPr lang="en-US" dirty="0" err="1"/>
              <a:t>trojaned</a:t>
            </a:r>
            <a:r>
              <a:rPr lang="en-US" dirty="0"/>
              <a:t> network’s structure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work we use correlation to measure the interaction among neurons. </a:t>
            </a:r>
          </a:p>
          <a:p>
            <a:endParaRPr lang="en-US" dirty="0"/>
          </a:p>
          <a:p>
            <a:r>
              <a:rPr lang="en-US" dirty="0"/>
              <a:t>For a given set of synthetic examples ,  we could measure the activating values of every neuron</a:t>
            </a:r>
          </a:p>
          <a:p>
            <a:endParaRPr lang="en-US" dirty="0"/>
          </a:p>
          <a:p>
            <a:r>
              <a:rPr lang="en-US" dirty="0"/>
              <a:t>Then could build neuron’s correlation graph using this pairwise matrix and we try to understand the topology of this graph.</a:t>
            </a:r>
          </a:p>
          <a:p>
            <a:endParaRPr lang="en-US" dirty="0"/>
          </a:p>
          <a:p>
            <a:r>
              <a:rPr lang="en-US" dirty="0"/>
              <a:t>Then for each neuron, there will be an activating vector </a:t>
            </a:r>
          </a:p>
          <a:p>
            <a:endParaRPr lang="en-US" dirty="0"/>
          </a:p>
          <a:p>
            <a:r>
              <a:rPr lang="en-US" dirty="0"/>
              <a:t>We could calculate the pairwise correlation matrix M whose </a:t>
            </a:r>
            <a:r>
              <a:rPr lang="en-US" dirty="0" err="1"/>
              <a:t>ij</a:t>
            </a:r>
            <a:r>
              <a:rPr lang="en-US" dirty="0"/>
              <a:t> entry is the </a:t>
            </a:r>
            <a:r>
              <a:rPr lang="en-US" dirty="0" err="1"/>
              <a:t>the</a:t>
            </a:r>
            <a:r>
              <a:rPr lang="en-US" dirty="0"/>
              <a:t> correlation between </a:t>
            </a:r>
            <a:r>
              <a:rPr lang="en-US" dirty="0" err="1"/>
              <a:t>ith</a:t>
            </a:r>
            <a:r>
              <a:rPr lang="en-US" dirty="0"/>
              <a:t> and </a:t>
            </a:r>
            <a:r>
              <a:rPr lang="en-US" dirty="0" err="1"/>
              <a:t>jth</a:t>
            </a:r>
            <a:r>
              <a:rPr lang="en-US" dirty="0"/>
              <a:t>  neuron activating vector.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210FB-EF7F-4FAC-806A-93405D967E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implies that there are short edges in neuron correlation graph that connect shallow neurons and deep layer neurons</a:t>
            </a:r>
          </a:p>
          <a:p>
            <a:endParaRPr lang="en-US" dirty="0"/>
          </a:p>
          <a:p>
            <a:r>
              <a:rPr lang="en-US" dirty="0"/>
              <a:t>Rationale behind this hypothesis is that the </a:t>
            </a:r>
            <a:r>
              <a:rPr lang="en-US" dirty="0" err="1"/>
              <a:t>trojaned</a:t>
            </a:r>
            <a:r>
              <a:rPr lang="en-US" dirty="0"/>
              <a:t> model’s output is highly sensitive to the presence of low layer feature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210FB-EF7F-4FAC-806A-93405D967E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3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6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9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8AAAB-4731-3040-896B-0FF933DC662E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8F48-53D9-C744-85D6-FFFF6203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8.gif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.jpeg"/><Relationship Id="rId5" Type="http://schemas.openxmlformats.org/officeDocument/2006/relationships/image" Target="../media/image190.png"/><Relationship Id="rId10" Type="http://schemas.openxmlformats.org/officeDocument/2006/relationships/image" Target="../media/image69.jpeg"/><Relationship Id="rId9" Type="http://schemas.openxmlformats.org/officeDocument/2006/relationships/image" Target="../media/image1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659" y="690929"/>
            <a:ext cx="10486102" cy="2565034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rgbClr val="0070C0"/>
                </a:solidFill>
              </a:rPr>
              <a:t>Opening the Black Box</a:t>
            </a:r>
            <a:br>
              <a:rPr lang="en-US" sz="4400" b="1" i="1" dirty="0">
                <a:solidFill>
                  <a:srgbClr val="0070C0"/>
                </a:solidFill>
              </a:rPr>
            </a:br>
            <a:br>
              <a:rPr lang="en-US" sz="4400" b="1" i="1" dirty="0">
                <a:solidFill>
                  <a:srgbClr val="0070C0"/>
                </a:solidFill>
              </a:rPr>
            </a:br>
            <a:r>
              <a:rPr lang="en-US" sz="4400" b="1" i="1" dirty="0" err="1">
                <a:solidFill>
                  <a:srgbClr val="0070C0"/>
                </a:solidFill>
              </a:rPr>
              <a:t>TrojAI</a:t>
            </a:r>
            <a:r>
              <a:rPr lang="en-US" sz="4400" b="1" i="1" dirty="0">
                <a:solidFill>
                  <a:srgbClr val="0070C0"/>
                </a:solidFill>
              </a:rPr>
              <a:t> Project Site Visit - SRI-SBU Team</a:t>
            </a:r>
            <a:endParaRPr lang="en-US" sz="4000" b="1" i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58495"/>
          </a:xfrm>
        </p:spPr>
        <p:txBody>
          <a:bodyPr>
            <a:normAutofit/>
          </a:bodyPr>
          <a:lstStyle/>
          <a:p>
            <a:r>
              <a:rPr lang="en-US" sz="2800" b="1" dirty="0"/>
              <a:t>Chao Chen</a:t>
            </a:r>
          </a:p>
          <a:p>
            <a:r>
              <a:rPr lang="en-US" sz="2800" dirty="0"/>
              <a:t>Stony Brook University</a:t>
            </a:r>
          </a:p>
          <a:p>
            <a:r>
              <a:rPr lang="en-US" sz="2800" dirty="0"/>
              <a:t>11/15/2021</a:t>
            </a:r>
          </a:p>
        </p:txBody>
      </p:sp>
    </p:spTree>
    <p:extLst>
      <p:ext uri="{BB962C8B-B14F-4D97-AF65-F5344CB8AC3E}">
        <p14:creationId xmlns:p14="http://schemas.microsoft.com/office/powerpoint/2010/main" val="190524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39" y="1040282"/>
            <a:ext cx="11122748" cy="4357706"/>
          </a:xfrm>
        </p:spPr>
        <p:txBody>
          <a:bodyPr>
            <a:normAutofit/>
          </a:bodyPr>
          <a:lstStyle/>
          <a:p>
            <a:r>
              <a:rPr lang="en-US" dirty="0"/>
              <a:t>Research Interest and Background of SBU Team: Obsession with Topology</a:t>
            </a:r>
          </a:p>
          <a:p>
            <a:r>
              <a:rPr lang="en-US" dirty="0">
                <a:solidFill>
                  <a:srgbClr val="C00000"/>
                </a:solidFill>
              </a:rPr>
              <a:t>Approach 1: topology of neuron connection</a:t>
            </a:r>
          </a:p>
          <a:p>
            <a:r>
              <a:rPr lang="en-US" dirty="0"/>
              <a:t>Approach 2: reverse engineering with topological constraints</a:t>
            </a:r>
          </a:p>
          <a:p>
            <a:r>
              <a:rPr lang="en-US" dirty="0"/>
              <a:t>Approach 3 (Failed): topology of data representation</a:t>
            </a:r>
          </a:p>
          <a:p>
            <a:r>
              <a:rPr lang="en-US" dirty="0"/>
              <a:t>Approach 4 (NLP): attention-based characterization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098-122A-094F-A873-4BA6A8C5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2" y="-207306"/>
            <a:ext cx="10107643" cy="1074269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Topology of Neurons' Correlation Graph</a:t>
            </a:r>
            <a:endParaRPr lang="en-US" sz="3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64513-E625-054D-9961-9ED383CA887B}"/>
              </a:ext>
            </a:extLst>
          </p:cNvPr>
          <p:cNvGrpSpPr/>
          <p:nvPr/>
        </p:nvGrpSpPr>
        <p:grpSpPr>
          <a:xfrm>
            <a:off x="162734" y="3943548"/>
            <a:ext cx="12487413" cy="2713306"/>
            <a:chOff x="95622" y="772509"/>
            <a:chExt cx="12487413" cy="2713306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087A55E-2753-824F-BB70-7930859039CD}"/>
                </a:ext>
              </a:extLst>
            </p:cNvPr>
            <p:cNvSpPr/>
            <p:nvPr/>
          </p:nvSpPr>
          <p:spPr>
            <a:xfrm>
              <a:off x="5499233" y="2360734"/>
              <a:ext cx="659798" cy="2978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AA3883-7726-4154-8D85-01AC772078AF}"/>
                </a:ext>
              </a:extLst>
            </p:cNvPr>
            <p:cNvGrpSpPr/>
            <p:nvPr/>
          </p:nvGrpSpPr>
          <p:grpSpPr>
            <a:xfrm>
              <a:off x="2846668" y="1190175"/>
              <a:ext cx="2570022" cy="2238825"/>
              <a:chOff x="938747" y="1339621"/>
              <a:chExt cx="2570022" cy="2238825"/>
            </a:xfrm>
          </p:grpSpPr>
          <p:pic>
            <p:nvPicPr>
              <p:cNvPr id="4" name="Picture 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9EA7412-5CFA-124D-B921-8ECF6B28C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8747" y="1739731"/>
                <a:ext cx="2570022" cy="183871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31A0D-266F-C54C-8403-B1EE9E836AF4}"/>
                  </a:ext>
                </a:extLst>
              </p:cNvPr>
              <p:cNvSpPr txBox="1"/>
              <p:nvPr/>
            </p:nvSpPr>
            <p:spPr>
              <a:xfrm>
                <a:off x="1330297" y="1339621"/>
                <a:ext cx="1786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Model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957022-7A08-B744-A8CF-181343B8F180}"/>
                </a:ext>
              </a:extLst>
            </p:cNvPr>
            <p:cNvGrpSpPr/>
            <p:nvPr/>
          </p:nvGrpSpPr>
          <p:grpSpPr>
            <a:xfrm>
              <a:off x="8536540" y="882399"/>
              <a:ext cx="4046495" cy="2546601"/>
              <a:chOff x="1396675" y="3225839"/>
              <a:chExt cx="5471160" cy="359875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A90D582-B9D9-1D43-9E9A-EBB8D0B83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091" t="10452" r="8019" b="10637"/>
              <a:stretch/>
            </p:blipFill>
            <p:spPr>
              <a:xfrm>
                <a:off x="2835325" y="4294194"/>
                <a:ext cx="2593859" cy="25304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0EC2-D30B-7A46-A4D7-1B5FBEB1452C}"/>
                  </a:ext>
                </a:extLst>
              </p:cNvPr>
              <p:cNvSpPr txBox="1"/>
              <p:nvPr/>
            </p:nvSpPr>
            <p:spPr>
              <a:xfrm>
                <a:off x="1396675" y="3225839"/>
                <a:ext cx="5471160" cy="10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Neuron Interaction </a:t>
                </a:r>
                <a:br>
                  <a:rPr lang="en-US" sz="2000" b="1" dirty="0"/>
                </a:br>
                <a:r>
                  <a:rPr lang="en-US" sz="2000" b="1" dirty="0"/>
                  <a:t>and Topology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62D0BC-1BC9-47D6-93A0-46AB89E5920E}"/>
                </a:ext>
              </a:extLst>
            </p:cNvPr>
            <p:cNvGrpSpPr/>
            <p:nvPr/>
          </p:nvGrpSpPr>
          <p:grpSpPr>
            <a:xfrm>
              <a:off x="144610" y="1575040"/>
              <a:ext cx="1975022" cy="1853960"/>
              <a:chOff x="441971" y="1713831"/>
              <a:chExt cx="1975022" cy="1853960"/>
            </a:xfrm>
          </p:grpSpPr>
          <p:pic>
            <p:nvPicPr>
              <p:cNvPr id="20" name="Picture 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796E53F5-D787-4B2F-8564-12E91C307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1971" y="1713831"/>
                <a:ext cx="1056726" cy="1016084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E684181E-B710-40E4-9DB6-5EA87CBC2A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98696" y="1762363"/>
                <a:ext cx="845528" cy="969264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7DF1E834-F995-435C-A6F2-86E8E144B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9633" y="2729915"/>
                <a:ext cx="1737360" cy="837876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039CF1-B99E-456C-B598-9AEF6EE8CBD2}"/>
                </a:ext>
              </a:extLst>
            </p:cNvPr>
            <p:cNvSpPr txBox="1"/>
            <p:nvPr/>
          </p:nvSpPr>
          <p:spPr>
            <a:xfrm>
              <a:off x="95622" y="1045519"/>
              <a:ext cx="2286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Trojaned</a:t>
              </a:r>
              <a:r>
                <a:rPr lang="en-US" sz="2000" b="1" dirty="0"/>
                <a:t> Data Set</a:t>
              </a: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7CBBAEB4-39E7-4452-8B21-CC6CF4BCA7EC}"/>
                </a:ext>
              </a:extLst>
            </p:cNvPr>
            <p:cNvSpPr/>
            <p:nvPr/>
          </p:nvSpPr>
          <p:spPr>
            <a:xfrm>
              <a:off x="2212169" y="2360733"/>
              <a:ext cx="659798" cy="2978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26466B-D000-4A7D-90B5-B2611A99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1574" y="1370504"/>
              <a:ext cx="2509958" cy="2115311"/>
            </a:xfrm>
            <a:prstGeom prst="rect">
              <a:avLst/>
            </a:prstGeom>
          </p:spPr>
        </p:pic>
        <p:sp>
          <p:nvSpPr>
            <p:cNvPr id="34" name="Right Arrow 8">
              <a:extLst>
                <a:ext uri="{FF2B5EF4-FFF2-40B4-BE49-F238E27FC236}">
                  <a16:creationId xmlns:a16="http://schemas.microsoft.com/office/drawing/2014/main" id="{78BA1620-61A1-4DEC-A65E-808C9C0A93F8}"/>
                </a:ext>
              </a:extLst>
            </p:cNvPr>
            <p:cNvSpPr/>
            <p:nvPr/>
          </p:nvSpPr>
          <p:spPr>
            <a:xfrm>
              <a:off x="8713428" y="2317714"/>
              <a:ext cx="659798" cy="2978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BC6F11-8E4E-4724-B396-6741A8215A29}"/>
                </a:ext>
              </a:extLst>
            </p:cNvPr>
            <p:cNvSpPr txBox="1"/>
            <p:nvPr/>
          </p:nvSpPr>
          <p:spPr>
            <a:xfrm>
              <a:off x="6422332" y="772509"/>
              <a:ext cx="2148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Neuron Correlation 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7C414-FA3E-4F45-A662-244A0C8CCABD}"/>
                  </a:ext>
                </a:extLst>
              </p:cNvPr>
              <p:cNvSpPr txBox="1"/>
              <p:nvPr/>
            </p:nvSpPr>
            <p:spPr>
              <a:xfrm>
                <a:off x="2449104" y="1680818"/>
                <a:ext cx="11136730" cy="2025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Correlation between all neurons, not only physical connections.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Input examples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each neuron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000" dirty="0"/>
                  <a:t>, record its activating vector given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 - pairwise correlation matrix among neurons, whose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entry is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Extract topological feature from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7C414-FA3E-4F45-A662-244A0C8CC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4" y="1680818"/>
                <a:ext cx="11136730" cy="2025234"/>
              </a:xfrm>
              <a:prstGeom prst="rect">
                <a:avLst/>
              </a:prstGeom>
              <a:blipFill>
                <a:blip r:embed="rId9"/>
                <a:stretch>
                  <a:fillRect l="-797" t="-25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B182D2-F1BF-D846-84DE-F9E368B9FFDE}"/>
              </a:ext>
            </a:extLst>
          </p:cNvPr>
          <p:cNvSpPr txBox="1"/>
          <p:nvPr/>
        </p:nvSpPr>
        <p:spPr>
          <a:xfrm>
            <a:off x="2279281" y="1029992"/>
            <a:ext cx="8799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Donald </a:t>
            </a:r>
            <a:r>
              <a:rPr lang="en-US" sz="2400" dirty="0" err="1"/>
              <a:t>Olding</a:t>
            </a:r>
            <a:r>
              <a:rPr lang="en-US" sz="2400" dirty="0"/>
              <a:t> Hebb: “Neurons that fire together wire together”.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A1BB40-B95D-6C43-AA5C-B3C02EEB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272" y="1120859"/>
            <a:ext cx="1600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098-122A-094F-A873-4BA6A8C5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3" y="14337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Topology of Neurons – Trojan Detector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E705F-B636-2B4E-AFED-FDD0E262350A}"/>
              </a:ext>
            </a:extLst>
          </p:cNvPr>
          <p:cNvSpPr txBox="1"/>
          <p:nvPr/>
        </p:nvSpPr>
        <p:spPr>
          <a:xfrm>
            <a:off x="812131" y="1298268"/>
            <a:ext cx="10541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Neuron correlation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Trojaned</a:t>
            </a:r>
            <a:r>
              <a:rPr lang="en-US" sz="2400" dirty="0"/>
              <a:t> models </a:t>
            </a:r>
            <a:r>
              <a:rPr lang="en-US" sz="2400" dirty="0">
                <a:sym typeface="Wingdings" pitchFamily="2" charset="2"/>
              </a:rPr>
              <a:t> salient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Exp 1: Hypothesis testing: short cuts connecting shallow and deep layers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Concentration bound – observed gap is 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Exp 2: Practical solution: </a:t>
            </a:r>
            <a:r>
              <a:rPr lang="en-US" sz="2400" dirty="0"/>
              <a:t> topological features</a:t>
            </a:r>
            <a:endParaRPr lang="en-US" sz="2800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9EA7412-5CFA-124D-B921-8ECF6B28CE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17" y="4545162"/>
            <a:ext cx="1565203" cy="111982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087A55E-2753-824F-BB70-7930859039CD}"/>
              </a:ext>
            </a:extLst>
          </p:cNvPr>
          <p:cNvSpPr/>
          <p:nvPr/>
        </p:nvSpPr>
        <p:spPr>
          <a:xfrm>
            <a:off x="2062584" y="4917258"/>
            <a:ext cx="659798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31A0D-266F-C54C-8403-B1EE9E836AF4}"/>
              </a:ext>
            </a:extLst>
          </p:cNvPr>
          <p:cNvSpPr txBox="1"/>
          <p:nvPr/>
        </p:nvSpPr>
        <p:spPr>
          <a:xfrm>
            <a:off x="838200" y="3845064"/>
            <a:ext cx="1786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957022-7A08-B744-A8CF-181343B8F180}"/>
              </a:ext>
            </a:extLst>
          </p:cNvPr>
          <p:cNvGrpSpPr/>
          <p:nvPr/>
        </p:nvGrpSpPr>
        <p:grpSpPr>
          <a:xfrm>
            <a:off x="1162918" y="3204211"/>
            <a:ext cx="5471160" cy="3426094"/>
            <a:chOff x="1396675" y="3225839"/>
            <a:chExt cx="5471160" cy="34260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90D582-B9D9-1D43-9E9A-EBB8D0B83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091" t="10452" r="8019" b="10637"/>
            <a:stretch/>
          </p:blipFill>
          <p:spPr>
            <a:xfrm>
              <a:off x="2987020" y="4121532"/>
              <a:ext cx="2593859" cy="25304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080EC2-D30B-7A46-A4D7-1B5FBEB1452C}"/>
                </a:ext>
              </a:extLst>
            </p:cNvPr>
            <p:cNvSpPr txBox="1"/>
            <p:nvPr/>
          </p:nvSpPr>
          <p:spPr>
            <a:xfrm>
              <a:off x="1396675" y="3225839"/>
              <a:ext cx="5471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Neuron Interaction </a:t>
              </a:r>
              <a:br>
                <a:rPr lang="en-US" sz="2400" b="1" dirty="0"/>
              </a:br>
              <a:r>
                <a:rPr lang="en-US" sz="2400" b="1" dirty="0"/>
                <a:t>and Topology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2938BF6-CB0E-0E47-9547-8B0755DAC29A}"/>
              </a:ext>
            </a:extLst>
          </p:cNvPr>
          <p:cNvSpPr/>
          <p:nvPr/>
        </p:nvSpPr>
        <p:spPr>
          <a:xfrm>
            <a:off x="5399365" y="4893538"/>
            <a:ext cx="574642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7B3E6B-5270-9549-BF0A-F8757432D327}"/>
              </a:ext>
            </a:extLst>
          </p:cNvPr>
          <p:cNvGrpSpPr/>
          <p:nvPr/>
        </p:nvGrpSpPr>
        <p:grpSpPr>
          <a:xfrm>
            <a:off x="4679663" y="3570336"/>
            <a:ext cx="5471160" cy="2815184"/>
            <a:chOff x="5013660" y="3592451"/>
            <a:chExt cx="5471160" cy="2815184"/>
          </a:xfrm>
        </p:grpSpPr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1D7CA09F-7936-3E43-B1EB-637AD545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8537" y="4546225"/>
              <a:ext cx="2593859" cy="18614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20937717-CC41-3149-BEB6-4AE6E82C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315" y="4284373"/>
              <a:ext cx="2487850" cy="1660290"/>
            </a:xfrm>
            <a:prstGeom prst="rect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91A2-CB16-CF4D-B384-4D527A5BFFED}"/>
                </a:ext>
              </a:extLst>
            </p:cNvPr>
            <p:cNvSpPr txBox="1"/>
            <p:nvPr/>
          </p:nvSpPr>
          <p:spPr>
            <a:xfrm>
              <a:off x="5013660" y="3592451"/>
              <a:ext cx="5471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Hypothesis Testing</a:t>
              </a:r>
            </a:p>
          </p:txBody>
        </p:sp>
      </p:grp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9B2F5E1-E20E-5E48-B9D0-0A52D3F3199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341" y="5332905"/>
            <a:ext cx="2592659" cy="1542039"/>
          </a:xfrm>
          <a:prstGeom prst="rect">
            <a:avLst/>
          </a:prstGeom>
        </p:spPr>
      </p:pic>
      <p:pic>
        <p:nvPicPr>
          <p:cNvPr id="31" name="Picture 3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C52F1861-85E4-9D4F-A457-970CDEB219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3053" y="3765838"/>
            <a:ext cx="2596302" cy="156966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ABCDF779-681B-474C-A21D-377BF739335D}"/>
              </a:ext>
            </a:extLst>
          </p:cNvPr>
          <p:cNvSpPr/>
          <p:nvPr/>
        </p:nvSpPr>
        <p:spPr>
          <a:xfrm>
            <a:off x="9116386" y="4954253"/>
            <a:ext cx="644702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974AA0-CACE-9941-8B97-9828703B645C}"/>
              </a:ext>
            </a:extLst>
          </p:cNvPr>
          <p:cNvSpPr txBox="1"/>
          <p:nvPr/>
        </p:nvSpPr>
        <p:spPr>
          <a:xfrm>
            <a:off x="9863072" y="2924580"/>
            <a:ext cx="239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Trojan models  </a:t>
            </a:r>
            <a:br>
              <a:rPr lang="en-US" sz="2400" b="1" dirty="0"/>
            </a:br>
            <a:r>
              <a:rPr lang="en-US" sz="2400" b="1" dirty="0"/>
              <a:t>= short cuts?</a:t>
            </a:r>
          </a:p>
        </p:txBody>
      </p:sp>
    </p:spTree>
    <p:extLst>
      <p:ext uri="{BB962C8B-B14F-4D97-AF65-F5344CB8AC3E}">
        <p14:creationId xmlns:p14="http://schemas.microsoft.com/office/powerpoint/2010/main" val="123115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098-122A-094F-A873-4BA6A8C5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Persistent homology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8E705F-B636-2B4E-AFED-FDD0E262350A}"/>
                  </a:ext>
                </a:extLst>
              </p:cNvPr>
              <p:cNvSpPr txBox="1"/>
              <p:nvPr/>
            </p:nvSpPr>
            <p:spPr>
              <a:xfrm>
                <a:off x="803223" y="1396087"/>
                <a:ext cx="844042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“Distance” based on neuron correlation matrix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Grow balls at all neurons/points with a same radius (t)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Topology changes as t increases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0D – components, 1D – holes/loops,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Birth/death time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8E705F-B636-2B4E-AFED-FDD0E262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23" y="1396087"/>
                <a:ext cx="8440421" cy="2308324"/>
              </a:xfrm>
              <a:prstGeom prst="rect">
                <a:avLst/>
              </a:prstGeom>
              <a:blipFill>
                <a:blip r:embed="rId2"/>
                <a:stretch>
                  <a:fillRect l="-1053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F1C8F69-8BE3-6C4B-B898-CDE9F9774464}"/>
              </a:ext>
            </a:extLst>
          </p:cNvPr>
          <p:cNvGrpSpPr/>
          <p:nvPr/>
        </p:nvGrpSpPr>
        <p:grpSpPr>
          <a:xfrm>
            <a:off x="168958" y="3547560"/>
            <a:ext cx="9218882" cy="2963036"/>
            <a:chOff x="260398" y="2889124"/>
            <a:chExt cx="9218882" cy="2963036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289471E-EF4B-5645-A169-B91E5F2B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4" y="3429000"/>
              <a:ext cx="8567722" cy="156965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8A51D0-7412-6A48-AD41-0AC64A0E43A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720" y="51511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44468E-A350-E445-BEDA-12B3C8384011}"/>
                </a:ext>
              </a:extLst>
            </p:cNvPr>
            <p:cNvCxnSpPr>
              <a:cxnSpLocks/>
            </p:cNvCxnSpPr>
            <p:nvPr/>
          </p:nvCxnSpPr>
          <p:spPr>
            <a:xfrm>
              <a:off x="3246120" y="53035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6ED3A6-CF2A-354A-9D0D-46A5C1DC7F0B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547116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984E1B-BE13-D64A-9977-CD85A712DAD8}"/>
                </a:ext>
              </a:extLst>
            </p:cNvPr>
            <p:cNvCxnSpPr>
              <a:cxnSpLocks/>
            </p:cNvCxnSpPr>
            <p:nvPr/>
          </p:nvCxnSpPr>
          <p:spPr>
            <a:xfrm>
              <a:off x="7056120" y="5151120"/>
              <a:ext cx="6553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9F3192-C8EE-5B47-BBED-8997E26D7770}"/>
                </a:ext>
              </a:extLst>
            </p:cNvPr>
            <p:cNvCxnSpPr>
              <a:cxnSpLocks/>
            </p:cNvCxnSpPr>
            <p:nvPr/>
          </p:nvCxnSpPr>
          <p:spPr>
            <a:xfrm>
              <a:off x="7292340" y="53035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995AB-FF98-0048-A70D-A2E2A5EF3CEF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00" y="5486400"/>
              <a:ext cx="6019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018320-2D79-0145-993E-CF19250A940B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93" y="5852160"/>
              <a:ext cx="4181827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D6C851-1FA7-8F40-972B-F816AC7DF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398" y="3412344"/>
              <a:ext cx="9218882" cy="16656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294047-6E6F-4B47-9C8C-DEA2C85838CC}"/>
                </a:ext>
              </a:extLst>
            </p:cNvPr>
            <p:cNvSpPr txBox="1"/>
            <p:nvPr/>
          </p:nvSpPr>
          <p:spPr>
            <a:xfrm>
              <a:off x="260398" y="2941259"/>
              <a:ext cx="830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2044D-FFBE-2142-81BA-736988D5D077}"/>
                    </a:ext>
                  </a:extLst>
                </p:cNvPr>
                <p:cNvSpPr txBox="1"/>
                <p:nvPr/>
              </p:nvSpPr>
              <p:spPr>
                <a:xfrm>
                  <a:off x="8376167" y="2889124"/>
                  <a:ext cx="9589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t =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2044D-FFBE-2142-81BA-736988D5D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6167" y="2889124"/>
                  <a:ext cx="958917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3158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624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098-122A-094F-A873-4BA6A8C5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Persistent homology (cont’d)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E705F-B636-2B4E-AFED-FDD0E262350A}"/>
              </a:ext>
            </a:extLst>
          </p:cNvPr>
          <p:cNvSpPr txBox="1"/>
          <p:nvPr/>
        </p:nvSpPr>
        <p:spPr>
          <a:xfrm>
            <a:off x="803223" y="1396087"/>
            <a:ext cx="8440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0D – components, 1D – holes/loops, Birth/death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Persistence diagram: </a:t>
            </a:r>
            <a:br>
              <a:rPr lang="en-US" sz="2400" dirty="0"/>
            </a:br>
            <a:r>
              <a:rPr lang="en-US" sz="2400" dirty="0"/>
              <a:t>persistence = life span = significance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Stability theorem: </a:t>
            </a:r>
            <a:br>
              <a:rPr lang="en-US" sz="2400" dirty="0"/>
            </a:br>
            <a:r>
              <a:rPr lang="en-US" sz="2400" dirty="0"/>
              <a:t>large persistence = robust to noise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1C8F69-8BE3-6C4B-B898-CDE9F9774464}"/>
              </a:ext>
            </a:extLst>
          </p:cNvPr>
          <p:cNvGrpSpPr/>
          <p:nvPr/>
        </p:nvGrpSpPr>
        <p:grpSpPr>
          <a:xfrm>
            <a:off x="168958" y="3901440"/>
            <a:ext cx="7274316" cy="2609156"/>
            <a:chOff x="260398" y="2889124"/>
            <a:chExt cx="9218882" cy="2963036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289471E-EF4B-5645-A169-B91E5F2B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04" y="3429000"/>
              <a:ext cx="8567722" cy="156965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8A51D0-7412-6A48-AD41-0AC64A0E43A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720" y="51511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44468E-A350-E445-BEDA-12B3C8384011}"/>
                </a:ext>
              </a:extLst>
            </p:cNvPr>
            <p:cNvCxnSpPr>
              <a:cxnSpLocks/>
            </p:cNvCxnSpPr>
            <p:nvPr/>
          </p:nvCxnSpPr>
          <p:spPr>
            <a:xfrm>
              <a:off x="3246120" y="53035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6ED3A6-CF2A-354A-9D0D-46A5C1DC7F0B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547116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984E1B-BE13-D64A-9977-CD85A712DAD8}"/>
                </a:ext>
              </a:extLst>
            </p:cNvPr>
            <p:cNvCxnSpPr>
              <a:cxnSpLocks/>
            </p:cNvCxnSpPr>
            <p:nvPr/>
          </p:nvCxnSpPr>
          <p:spPr>
            <a:xfrm>
              <a:off x="7056120" y="5151120"/>
              <a:ext cx="6553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9F3192-C8EE-5B47-BBED-8997E26D7770}"/>
                </a:ext>
              </a:extLst>
            </p:cNvPr>
            <p:cNvCxnSpPr>
              <a:cxnSpLocks/>
            </p:cNvCxnSpPr>
            <p:nvPr/>
          </p:nvCxnSpPr>
          <p:spPr>
            <a:xfrm>
              <a:off x="7292340" y="5303520"/>
              <a:ext cx="838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995AB-FF98-0048-A70D-A2E2A5EF3CEF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00" y="5486400"/>
              <a:ext cx="6019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018320-2D79-0145-993E-CF19250A940B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93" y="5852160"/>
              <a:ext cx="4181827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D6C851-1FA7-8F40-972B-F816AC7DF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398" y="3412344"/>
              <a:ext cx="9218882" cy="16656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294047-6E6F-4B47-9C8C-DEA2C85838CC}"/>
                </a:ext>
              </a:extLst>
            </p:cNvPr>
            <p:cNvSpPr txBox="1"/>
            <p:nvPr/>
          </p:nvSpPr>
          <p:spPr>
            <a:xfrm>
              <a:off x="260398" y="2941259"/>
              <a:ext cx="830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2044D-FFBE-2142-81BA-736988D5D077}"/>
                    </a:ext>
                  </a:extLst>
                </p:cNvPr>
                <p:cNvSpPr txBox="1"/>
                <p:nvPr/>
              </p:nvSpPr>
              <p:spPr>
                <a:xfrm>
                  <a:off x="8376167" y="2889124"/>
                  <a:ext cx="9589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t =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2044D-FFBE-2142-81BA-736988D5D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6167" y="2889124"/>
                  <a:ext cx="958917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3158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20ACE35-2B18-B445-8C04-F9C59DC6386D}"/>
              </a:ext>
            </a:extLst>
          </p:cNvPr>
          <p:cNvGrpSpPr/>
          <p:nvPr/>
        </p:nvGrpSpPr>
        <p:grpSpPr>
          <a:xfrm>
            <a:off x="7721827" y="2333298"/>
            <a:ext cx="3299741" cy="4407600"/>
            <a:chOff x="9500673" y="3067371"/>
            <a:chExt cx="2691327" cy="367352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4D4F903-4279-5743-B208-CD7817DD9542}"/>
                </a:ext>
              </a:extLst>
            </p:cNvPr>
            <p:cNvCxnSpPr/>
            <p:nvPr/>
          </p:nvCxnSpPr>
          <p:spPr>
            <a:xfrm flipV="1">
              <a:off x="9890760" y="4224596"/>
              <a:ext cx="0" cy="2286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E700519-61A4-BF43-9883-1CA45F5A5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0760" y="6510596"/>
              <a:ext cx="2057400" cy="3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F01374-628B-2E4E-8A82-062A6BF95CF6}"/>
                </a:ext>
              </a:extLst>
            </p:cNvPr>
            <p:cNvSpPr txBox="1"/>
            <p:nvPr/>
          </p:nvSpPr>
          <p:spPr>
            <a:xfrm>
              <a:off x="9567534" y="3739025"/>
              <a:ext cx="9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Death</a:t>
              </a:r>
              <a:endParaRPr 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5C8617-8F20-7E4D-80C0-61388E7EB192}"/>
                </a:ext>
              </a:extLst>
            </p:cNvPr>
            <p:cNvSpPr txBox="1"/>
            <p:nvPr/>
          </p:nvSpPr>
          <p:spPr>
            <a:xfrm>
              <a:off x="11186159" y="6034690"/>
              <a:ext cx="1005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Birth</a:t>
              </a:r>
              <a:endParaRPr lang="en-US" b="1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BC4BE2-E8A5-DC4C-8A9C-59C0229D1C73}"/>
                </a:ext>
              </a:extLst>
            </p:cNvPr>
            <p:cNvCxnSpPr/>
            <p:nvPr/>
          </p:nvCxnSpPr>
          <p:spPr>
            <a:xfrm flipV="1">
              <a:off x="9890760" y="4384525"/>
              <a:ext cx="1851661" cy="21083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67DAC3-3B2A-9C41-9778-87794806B6B1}"/>
                </a:ext>
              </a:extLst>
            </p:cNvPr>
            <p:cNvSpPr/>
            <p:nvPr/>
          </p:nvSpPr>
          <p:spPr>
            <a:xfrm>
              <a:off x="10162032" y="5888872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471A59-052B-4944-990B-9D4CE5A78FCE}"/>
                </a:ext>
              </a:extLst>
            </p:cNvPr>
            <p:cNvSpPr/>
            <p:nvPr/>
          </p:nvSpPr>
          <p:spPr>
            <a:xfrm>
              <a:off x="10195549" y="5706175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2D10CF8-B079-4744-BFA5-B448667B954B}"/>
                </a:ext>
              </a:extLst>
            </p:cNvPr>
            <p:cNvSpPr/>
            <p:nvPr/>
          </p:nvSpPr>
          <p:spPr>
            <a:xfrm>
              <a:off x="10280848" y="5782409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D99ED5-0FDC-2F47-9006-CD3A08661BEB}"/>
                </a:ext>
              </a:extLst>
            </p:cNvPr>
            <p:cNvSpPr/>
            <p:nvPr/>
          </p:nvSpPr>
          <p:spPr>
            <a:xfrm>
              <a:off x="10397627" y="5620553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E75497B-CE35-634F-9C65-33CC7DBAA50F}"/>
                </a:ext>
              </a:extLst>
            </p:cNvPr>
            <p:cNvSpPr/>
            <p:nvPr/>
          </p:nvSpPr>
          <p:spPr>
            <a:xfrm>
              <a:off x="10530129" y="5620553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96CA639-A955-6B4B-8A52-759B7C4B0CA9}"/>
                </a:ext>
              </a:extLst>
            </p:cNvPr>
            <p:cNvSpPr/>
            <p:nvPr/>
          </p:nvSpPr>
          <p:spPr>
            <a:xfrm>
              <a:off x="10471426" y="5415322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5395262-AD75-AB44-9CB8-628B7208DB59}"/>
                </a:ext>
              </a:extLst>
            </p:cNvPr>
            <p:cNvSpPr/>
            <p:nvPr/>
          </p:nvSpPr>
          <p:spPr>
            <a:xfrm>
              <a:off x="10602513" y="5451864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CB0F93-2836-1A4B-8751-39C6AB29B559}"/>
                </a:ext>
              </a:extLst>
            </p:cNvPr>
            <p:cNvSpPr/>
            <p:nvPr/>
          </p:nvSpPr>
          <p:spPr>
            <a:xfrm>
              <a:off x="10295586" y="5524948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DFE4536-CB6E-1642-B058-D3CC149A9555}"/>
                </a:ext>
              </a:extLst>
            </p:cNvPr>
            <p:cNvSpPr/>
            <p:nvPr/>
          </p:nvSpPr>
          <p:spPr>
            <a:xfrm>
              <a:off x="10683241" y="5300346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25C686-2BD4-254B-9DA9-CC75F7DD08F5}"/>
                </a:ext>
              </a:extLst>
            </p:cNvPr>
            <p:cNvSpPr/>
            <p:nvPr/>
          </p:nvSpPr>
          <p:spPr>
            <a:xfrm>
              <a:off x="10822834" y="5178905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763E20A-1A2F-3647-9648-A8B111A9182A}"/>
                </a:ext>
              </a:extLst>
            </p:cNvPr>
            <p:cNvSpPr/>
            <p:nvPr/>
          </p:nvSpPr>
          <p:spPr>
            <a:xfrm>
              <a:off x="10616207" y="5196485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D0D5A9B-1E88-0A40-B221-679879F595ED}"/>
                </a:ext>
              </a:extLst>
            </p:cNvPr>
            <p:cNvSpPr/>
            <p:nvPr/>
          </p:nvSpPr>
          <p:spPr>
            <a:xfrm>
              <a:off x="10950301" y="5056985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EDF7321-00A8-0745-9CF1-32313DE1A75C}"/>
                </a:ext>
              </a:extLst>
            </p:cNvPr>
            <p:cNvSpPr/>
            <p:nvPr/>
          </p:nvSpPr>
          <p:spPr>
            <a:xfrm>
              <a:off x="10726779" y="5187766"/>
              <a:ext cx="67034" cy="730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7041678-4B07-3749-901E-4FCC9ACB1050}"/>
                </a:ext>
              </a:extLst>
            </p:cNvPr>
            <p:cNvSpPr/>
            <p:nvPr/>
          </p:nvSpPr>
          <p:spPr>
            <a:xfrm>
              <a:off x="10295586" y="4475527"/>
              <a:ext cx="124945" cy="140512"/>
            </a:xfrm>
            <a:prstGeom prst="ellipse">
              <a:avLst/>
            </a:prstGeom>
            <a:solidFill>
              <a:srgbClr val="941651"/>
            </a:solidFill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EA45F5-8A28-B34A-93A6-09E5FBE38045}"/>
                </a:ext>
              </a:extLst>
            </p:cNvPr>
            <p:cNvCxnSpPr>
              <a:stCxn id="67" idx="6"/>
            </p:cNvCxnSpPr>
            <p:nvPr/>
          </p:nvCxnSpPr>
          <p:spPr>
            <a:xfrm flipV="1">
              <a:off x="10420531" y="4542955"/>
              <a:ext cx="1154697" cy="282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6AA9FC-99B9-564D-A227-0BC0A5FF77C3}"/>
                </a:ext>
              </a:extLst>
            </p:cNvPr>
            <p:cNvSpPr txBox="1"/>
            <p:nvPr/>
          </p:nvSpPr>
          <p:spPr>
            <a:xfrm>
              <a:off x="10428604" y="4121571"/>
              <a:ext cx="1467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persistence</a:t>
              </a:r>
              <a:endParaRPr lang="en-US" b="1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7D32633-B03F-9B4A-97A8-82B61AF7F2B2}"/>
                </a:ext>
              </a:extLst>
            </p:cNvPr>
            <p:cNvSpPr/>
            <p:nvPr/>
          </p:nvSpPr>
          <p:spPr>
            <a:xfrm>
              <a:off x="9500673" y="3067371"/>
              <a:ext cx="2660848" cy="3673525"/>
            </a:xfrm>
            <a:prstGeom prst="roundRect">
              <a:avLst>
                <a:gd name="adj" fmla="val 7968"/>
              </a:avLst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 dirty="0"/>
                <a:t>Persistence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41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Exp 1: Hypothesis testing with sufficient data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FC9D27-2E8E-7345-A3F1-53826B82D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4" y="3111500"/>
            <a:ext cx="5549900" cy="3746500"/>
          </a:xfr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D92195A-7C6C-C741-A12F-E3A68077B6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594" y="4984750"/>
            <a:ext cx="2593859" cy="1861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21BF39-6A93-934C-8EEE-7042B8869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598" y="3111500"/>
            <a:ext cx="2487850" cy="1660290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52226-77EF-164B-9F1D-2FB3991E6D18}"/>
              </a:ext>
            </a:extLst>
          </p:cNvPr>
          <p:cNvSpPr txBox="1"/>
          <p:nvPr/>
        </p:nvSpPr>
        <p:spPr>
          <a:xfrm>
            <a:off x="852214" y="1172508"/>
            <a:ext cx="11127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MNIST – 140 models, 70 clean, 70 </a:t>
            </a:r>
            <a:r>
              <a:rPr lang="en-US" sz="2400" dirty="0" err="1"/>
              <a:t>Trojaned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model: provide </a:t>
            </a:r>
            <a:r>
              <a:rPr lang="en-US" sz="2400" dirty="0" err="1"/>
              <a:t>Trojaned+clean</a:t>
            </a:r>
            <a:r>
              <a:rPr lang="en-US" sz="2400" dirty="0"/>
              <a:t> data (unrealistic, we know)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correlation matrix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persistence diagrams.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Topo. Features: </a:t>
            </a:r>
            <a:r>
              <a:rPr lang="en-US" sz="2400" b="1" dirty="0"/>
              <a:t>top persistence, average death time</a:t>
            </a:r>
            <a:r>
              <a:rPr lang="en-US" sz="2400" dirty="0"/>
              <a:t>, etc. --&gt; hypothesis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3638407-6746-1544-B83F-1FDC36EB8F41}"/>
              </a:ext>
            </a:extLst>
          </p:cNvPr>
          <p:cNvSpPr/>
          <p:nvPr/>
        </p:nvSpPr>
        <p:spPr>
          <a:xfrm>
            <a:off x="6605752" y="4771790"/>
            <a:ext cx="2009672" cy="399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238C8-61EB-F547-B4F8-1044A1CFAC7D}"/>
              </a:ext>
            </a:extLst>
          </p:cNvPr>
          <p:cNvSpPr/>
          <p:nvPr/>
        </p:nvSpPr>
        <p:spPr>
          <a:xfrm>
            <a:off x="6455118" y="3941645"/>
            <a:ext cx="21603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33774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Hypothesis testing on the topo. features</a:t>
            </a: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21BF39-6A93-934C-8EEE-7042B8869C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106" y="3152126"/>
            <a:ext cx="5005922" cy="3340749"/>
          </a:xfrm>
          <a:prstGeom prst="rect">
            <a:avLst/>
          </a:prstGeom>
          <a:ln w="12700"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1"/>
            <a:ext cx="10515600" cy="185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0D topology: average death time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Distance between clusters in hierarchical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Trojaned</a:t>
            </a:r>
            <a:r>
              <a:rPr lang="en-US" dirty="0"/>
              <a:t> model – clusters are closer – higher correlation 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Note: we are not checking all edges</a:t>
            </a:r>
          </a:p>
          <a:p>
            <a:endParaRPr lang="en-US" dirty="0"/>
          </a:p>
        </p:txBody>
      </p:sp>
      <p:pic>
        <p:nvPicPr>
          <p:cNvPr id="1026" name="Picture 2" descr="h-clustering">
            <a:extLst>
              <a:ext uri="{FF2B5EF4-FFF2-40B4-BE49-F238E27FC236}">
                <a16:creationId xmlns:a16="http://schemas.microsoft.com/office/drawing/2014/main" id="{37458E10-77BB-EF46-BC84-8C1CC14A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547" y="3641172"/>
            <a:ext cx="6835559" cy="31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2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Hypothesis testing on the topo. features</a:t>
            </a:r>
            <a:endParaRPr 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D92195A-7C6C-C741-A12F-E3A68077B6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972" y="3460533"/>
            <a:ext cx="4655306" cy="3340749"/>
          </a:xfrm>
          <a:prstGeom prst="rect">
            <a:avLst/>
          </a:prstGeom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920"/>
            <a:ext cx="10515600" cy="227023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topology: maximum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Trojaned</a:t>
            </a:r>
            <a:r>
              <a:rPr lang="en-US" dirty="0"/>
              <a:t>: bimodal, some with high persistence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Between neurons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Along the loop -- short distance (high correlation)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Hollow in the middle – large distance (low correlation)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16CB5-6CE3-9743-BCD3-C4D411FB12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91" t="10452" r="8019" b="10637"/>
          <a:stretch/>
        </p:blipFill>
        <p:spPr>
          <a:xfrm>
            <a:off x="1302835" y="3595943"/>
            <a:ext cx="3253399" cy="317380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CA059C-79D7-2D47-9B3D-AE70D770A326}"/>
              </a:ext>
            </a:extLst>
          </p:cNvPr>
          <p:cNvSpPr/>
          <p:nvPr/>
        </p:nvSpPr>
        <p:spPr>
          <a:xfrm>
            <a:off x="8434552" y="4367048"/>
            <a:ext cx="1529255" cy="2490952"/>
          </a:xfrm>
          <a:prstGeom prst="ellipse">
            <a:avLst/>
          </a:prstGeom>
          <a:noFill/>
          <a:ln w="66675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29255"/>
                      <a:gd name="connsiteY0" fmla="*/ 1245476 h 2490952"/>
                      <a:gd name="connsiteX1" fmla="*/ 764628 w 1529255"/>
                      <a:gd name="connsiteY1" fmla="*/ 0 h 2490952"/>
                      <a:gd name="connsiteX2" fmla="*/ 1529256 w 1529255"/>
                      <a:gd name="connsiteY2" fmla="*/ 1245476 h 2490952"/>
                      <a:gd name="connsiteX3" fmla="*/ 764628 w 1529255"/>
                      <a:gd name="connsiteY3" fmla="*/ 2490952 h 2490952"/>
                      <a:gd name="connsiteX4" fmla="*/ 0 w 1529255"/>
                      <a:gd name="connsiteY4" fmla="*/ 1245476 h 249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9255" h="2490952" extrusionOk="0">
                        <a:moveTo>
                          <a:pt x="0" y="1245476"/>
                        </a:moveTo>
                        <a:cubicBezTo>
                          <a:pt x="-24522" y="542493"/>
                          <a:pt x="235381" y="40142"/>
                          <a:pt x="764628" y="0"/>
                        </a:cubicBezTo>
                        <a:cubicBezTo>
                          <a:pt x="1296189" y="23004"/>
                          <a:pt x="1403426" y="561620"/>
                          <a:pt x="1529256" y="1245476"/>
                        </a:cubicBezTo>
                        <a:cubicBezTo>
                          <a:pt x="1446273" y="2014370"/>
                          <a:pt x="1170481" y="2581818"/>
                          <a:pt x="764628" y="2490952"/>
                        </a:cubicBezTo>
                        <a:cubicBezTo>
                          <a:pt x="274185" y="2453665"/>
                          <a:pt x="107164" y="1984537"/>
                          <a:pt x="0" y="124547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7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86" y="90356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Plotting the salient loops of </a:t>
            </a:r>
            <a:r>
              <a:rPr lang="en-US" b="1" dirty="0" err="1">
                <a:solidFill>
                  <a:srgbClr val="0070C0"/>
                </a:solidFill>
              </a:rPr>
              <a:t>Trojaned</a:t>
            </a:r>
            <a:r>
              <a:rPr lang="en-US" b="1" dirty="0">
                <a:solidFill>
                  <a:srgbClr val="0070C0"/>
                </a:solidFill>
              </a:rPr>
              <a:t>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919"/>
            <a:ext cx="10515600" cy="55524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Containing cross layer edges (high correlation)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466FDF-185E-BE45-AFCA-537E0F601117}"/>
              </a:ext>
            </a:extLst>
          </p:cNvPr>
          <p:cNvSpPr/>
          <p:nvPr/>
        </p:nvSpPr>
        <p:spPr>
          <a:xfrm>
            <a:off x="838200" y="4661123"/>
            <a:ext cx="10907110" cy="1797269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Hypothesis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Trojaned</a:t>
            </a:r>
            <a:r>
              <a:rPr lang="en-US" sz="2800" dirty="0"/>
              <a:t> models have </a:t>
            </a:r>
            <a:r>
              <a:rPr lang="en-US" sz="2800" b="1" dirty="0"/>
              <a:t>short cuts </a:t>
            </a:r>
            <a:r>
              <a:rPr lang="en-US" sz="2800" dirty="0"/>
              <a:t>connecting shallow layer neurons and deep layer neurons.</a:t>
            </a:r>
          </a:p>
        </p:txBody>
      </p:sp>
      <p:pic>
        <p:nvPicPr>
          <p:cNvPr id="4" name="Picture 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AE7775E-AEAF-2B4E-A230-315D066DD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3937"/>
            <a:ext cx="12192000" cy="23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1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4" y="-35215"/>
            <a:ext cx="11127828" cy="1325563"/>
          </a:xfrm>
        </p:spPr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cut =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Trojaned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why?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466FDF-185E-BE45-AFCA-537E0F601117}"/>
              </a:ext>
            </a:extLst>
          </p:cNvPr>
          <p:cNvSpPr/>
          <p:nvPr/>
        </p:nvSpPr>
        <p:spPr>
          <a:xfrm>
            <a:off x="838200" y="4906571"/>
            <a:ext cx="10907110" cy="1551821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Intuition</a:t>
            </a:r>
          </a:p>
          <a:p>
            <a:r>
              <a:rPr lang="en-US" sz="2800" dirty="0"/>
              <a:t>- </a:t>
            </a:r>
            <a:r>
              <a:rPr lang="en-US" sz="2400" dirty="0"/>
              <a:t>Triggers are usually small and don’t need much processing to be discriminate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ACD2CC-3558-034A-BDC7-F6B014136319}"/>
              </a:ext>
            </a:extLst>
          </p:cNvPr>
          <p:cNvGrpSpPr/>
          <p:nvPr/>
        </p:nvGrpSpPr>
        <p:grpSpPr>
          <a:xfrm>
            <a:off x="1002428" y="1290348"/>
            <a:ext cx="8967914" cy="3366754"/>
            <a:chOff x="355359" y="1139044"/>
            <a:chExt cx="8967914" cy="336675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61DBA5-53AE-4647-9AE9-BBB66239B8EE}"/>
                </a:ext>
              </a:extLst>
            </p:cNvPr>
            <p:cNvGrpSpPr/>
            <p:nvPr/>
          </p:nvGrpSpPr>
          <p:grpSpPr>
            <a:xfrm>
              <a:off x="3471203" y="1415082"/>
              <a:ext cx="5766091" cy="3090716"/>
              <a:chOff x="3689331" y="3722245"/>
              <a:chExt cx="2824172" cy="157680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9FBE92B-B0F7-40D8-8F11-A872C8D45680}"/>
                  </a:ext>
                </a:extLst>
              </p:cNvPr>
              <p:cNvGrpSpPr/>
              <p:nvPr/>
            </p:nvGrpSpPr>
            <p:grpSpPr>
              <a:xfrm>
                <a:off x="3689331" y="3722245"/>
                <a:ext cx="1577258" cy="1576808"/>
                <a:chOff x="5291757" y="2140802"/>
                <a:chExt cx="1577258" cy="1576808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1F7FF64-406C-4872-9FDF-585F2FB9C9A2}"/>
                    </a:ext>
                  </a:extLst>
                </p:cNvPr>
                <p:cNvSpPr/>
                <p:nvPr/>
              </p:nvSpPr>
              <p:spPr>
                <a:xfrm>
                  <a:off x="5291757" y="2468169"/>
                  <a:ext cx="310243" cy="3102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7AE684E-0647-4ADD-B463-580592ED8ACF}"/>
                    </a:ext>
                  </a:extLst>
                </p:cNvPr>
                <p:cNvSpPr/>
                <p:nvPr/>
              </p:nvSpPr>
              <p:spPr>
                <a:xfrm>
                  <a:off x="5291757" y="314138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E2BCE2-1C26-4DF7-9D07-C1AE6D0A1642}"/>
                    </a:ext>
                  </a:extLst>
                </p:cNvPr>
                <p:cNvSpPr/>
                <p:nvPr/>
              </p:nvSpPr>
              <p:spPr>
                <a:xfrm>
                  <a:off x="5920468" y="214896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2684BA8-0B16-434F-A373-989E02146E44}"/>
                    </a:ext>
                  </a:extLst>
                </p:cNvPr>
                <p:cNvSpPr/>
                <p:nvPr/>
              </p:nvSpPr>
              <p:spPr>
                <a:xfrm>
                  <a:off x="5920468" y="277841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407B9F9-7931-4330-8936-C7A5594696FA}"/>
                    </a:ext>
                  </a:extLst>
                </p:cNvPr>
                <p:cNvSpPr/>
                <p:nvPr/>
              </p:nvSpPr>
              <p:spPr>
                <a:xfrm>
                  <a:off x="5920468" y="3407367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476B5ED-BFEE-4A8C-96DD-DE10AF88491E}"/>
                    </a:ext>
                  </a:extLst>
                </p:cNvPr>
                <p:cNvSpPr/>
                <p:nvPr/>
              </p:nvSpPr>
              <p:spPr>
                <a:xfrm>
                  <a:off x="6558772" y="214080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4D66D33-DF64-4191-B9D6-580EF0A8560B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V="1">
                  <a:off x="5637840" y="2304088"/>
                  <a:ext cx="282628" cy="31018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B791D94-DF23-478D-8473-C02ECB6F4728}"/>
                    </a:ext>
                  </a:extLst>
                </p:cNvPr>
                <p:cNvCxnSpPr>
                  <a:cxnSpLocks/>
                  <a:stCxn id="56" idx="6"/>
                  <a:endCxn id="59" idx="2"/>
                </p:cNvCxnSpPr>
                <p:nvPr/>
              </p:nvCxnSpPr>
              <p:spPr>
                <a:xfrm>
                  <a:off x="5602000" y="2623291"/>
                  <a:ext cx="318468" cy="31024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47A307E4-4644-4994-9AA1-D05DFFB1899D}"/>
                    </a:ext>
                  </a:extLst>
                </p:cNvPr>
                <p:cNvCxnSpPr>
                  <a:cxnSpLocks/>
                  <a:stCxn id="57" idx="6"/>
                  <a:endCxn id="59" idx="2"/>
                </p:cNvCxnSpPr>
                <p:nvPr/>
              </p:nvCxnSpPr>
              <p:spPr>
                <a:xfrm flipV="1">
                  <a:off x="5602000" y="2933534"/>
                  <a:ext cx="318468" cy="3629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8AB63D31-3A36-4D1F-B790-14A32CDA26DD}"/>
                    </a:ext>
                  </a:extLst>
                </p:cNvPr>
                <p:cNvCxnSpPr>
                  <a:cxnSpLocks/>
                  <a:stCxn id="57" idx="6"/>
                  <a:endCxn id="60" idx="1"/>
                </p:cNvCxnSpPr>
                <p:nvPr/>
              </p:nvCxnSpPr>
              <p:spPr>
                <a:xfrm>
                  <a:off x="5602000" y="3296508"/>
                  <a:ext cx="363902" cy="15629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5D47C13-3BD3-4453-9A86-F702B1A0BCBF}"/>
                    </a:ext>
                  </a:extLst>
                </p:cNvPr>
                <p:cNvCxnSpPr>
                  <a:cxnSpLocks/>
                  <a:stCxn id="58" idx="6"/>
                  <a:endCxn id="61" idx="2"/>
                </p:cNvCxnSpPr>
                <p:nvPr/>
              </p:nvCxnSpPr>
              <p:spPr>
                <a:xfrm flipV="1">
                  <a:off x="6230711" y="2295924"/>
                  <a:ext cx="328061" cy="816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331DA46-9A20-40C1-8014-E0F784708E47}"/>
                    </a:ext>
                  </a:extLst>
                </p:cNvPr>
                <p:cNvCxnSpPr>
                  <a:cxnSpLocks/>
                  <a:stCxn id="57" idx="6"/>
                  <a:endCxn id="58" idx="2"/>
                </p:cNvCxnSpPr>
                <p:nvPr/>
              </p:nvCxnSpPr>
              <p:spPr>
                <a:xfrm flipV="1">
                  <a:off x="5602000" y="2304088"/>
                  <a:ext cx="318468" cy="99242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DF2ECB57-4193-427B-A9DB-79F00E1C32BF}"/>
                    </a:ext>
                  </a:extLst>
                </p:cNvPr>
                <p:cNvCxnSpPr>
                  <a:cxnSpLocks/>
                  <a:stCxn id="56" idx="6"/>
                  <a:endCxn id="60" idx="1"/>
                </p:cNvCxnSpPr>
                <p:nvPr/>
              </p:nvCxnSpPr>
              <p:spPr>
                <a:xfrm>
                  <a:off x="5602000" y="2623291"/>
                  <a:ext cx="363902" cy="8295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8595671A-E5D1-4B5D-8917-D56EAB62629D}"/>
                    </a:ext>
                  </a:extLst>
                </p:cNvPr>
                <p:cNvCxnSpPr>
                  <a:cxnSpLocks/>
                  <a:stCxn id="59" idx="6"/>
                  <a:endCxn id="61" idx="2"/>
                </p:cNvCxnSpPr>
                <p:nvPr/>
              </p:nvCxnSpPr>
              <p:spPr>
                <a:xfrm flipV="1">
                  <a:off x="6230711" y="2295924"/>
                  <a:ext cx="328061" cy="6376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7B81BFC9-60E1-4F42-8AE4-2E58F3B5711D}"/>
                    </a:ext>
                  </a:extLst>
                </p:cNvPr>
                <p:cNvCxnSpPr>
                  <a:cxnSpLocks/>
                  <a:stCxn id="60" idx="6"/>
                  <a:endCxn id="47" idx="2"/>
                </p:cNvCxnSpPr>
                <p:nvPr/>
              </p:nvCxnSpPr>
              <p:spPr>
                <a:xfrm flipV="1">
                  <a:off x="6230711" y="3556594"/>
                  <a:ext cx="334907" cy="589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C30F94A-9E1E-4F01-92B8-087717F1E46D}"/>
                  </a:ext>
                </a:extLst>
              </p:cNvPr>
              <p:cNvGrpSpPr/>
              <p:nvPr/>
            </p:nvGrpSpPr>
            <p:grpSpPr>
              <a:xfrm>
                <a:off x="4628285" y="3877367"/>
                <a:ext cx="1885218" cy="1414431"/>
                <a:chOff x="4628285" y="3877367"/>
                <a:chExt cx="1885218" cy="1414431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4BC059A-784A-4FDA-9EF7-866FA71706CB}"/>
                    </a:ext>
                  </a:extLst>
                </p:cNvPr>
                <p:cNvSpPr/>
                <p:nvPr/>
              </p:nvSpPr>
              <p:spPr>
                <a:xfrm>
                  <a:off x="4957752" y="4358349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BFE7EAD-6D61-4863-B86F-3B64EB45E355}"/>
                    </a:ext>
                  </a:extLst>
                </p:cNvPr>
                <p:cNvSpPr/>
                <p:nvPr/>
              </p:nvSpPr>
              <p:spPr>
                <a:xfrm>
                  <a:off x="4963192" y="4984276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DA3F8270-5A96-4AD4-B83C-295EB7345AE5}"/>
                    </a:ext>
                  </a:extLst>
                </p:cNvPr>
                <p:cNvCxnSpPr>
                  <a:cxnSpLocks/>
                  <a:stCxn id="58" idx="6"/>
                  <a:endCxn id="46" idx="2"/>
                </p:cNvCxnSpPr>
                <p:nvPr/>
              </p:nvCxnSpPr>
              <p:spPr>
                <a:xfrm>
                  <a:off x="4628285" y="3885531"/>
                  <a:ext cx="329467" cy="6265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44DF29C-A5E6-48CD-85EB-B5CA422A50C3}"/>
                    </a:ext>
                  </a:extLst>
                </p:cNvPr>
                <p:cNvCxnSpPr>
                  <a:cxnSpLocks/>
                  <a:stCxn id="59" idx="6"/>
                  <a:endCxn id="46" idx="2"/>
                </p:cNvCxnSpPr>
                <p:nvPr/>
              </p:nvCxnSpPr>
              <p:spPr>
                <a:xfrm flipV="1">
                  <a:off x="4628285" y="4512110"/>
                  <a:ext cx="329467" cy="286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BBB3247-156B-4033-9D5B-FC62B9B93EEF}"/>
                    </a:ext>
                  </a:extLst>
                </p:cNvPr>
                <p:cNvCxnSpPr>
                  <a:cxnSpLocks/>
                  <a:stCxn id="59" idx="6"/>
                  <a:endCxn id="47" idx="2"/>
                </p:cNvCxnSpPr>
                <p:nvPr/>
              </p:nvCxnSpPr>
              <p:spPr>
                <a:xfrm>
                  <a:off x="4628285" y="4514977"/>
                  <a:ext cx="334907" cy="6230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59606D20-9449-43C0-8524-5B6E7F837E3C}"/>
                    </a:ext>
                  </a:extLst>
                </p:cNvPr>
                <p:cNvCxnSpPr>
                  <a:cxnSpLocks/>
                  <a:stCxn id="60" idx="6"/>
                  <a:endCxn id="46" idx="2"/>
                </p:cNvCxnSpPr>
                <p:nvPr/>
              </p:nvCxnSpPr>
              <p:spPr>
                <a:xfrm flipV="1">
                  <a:off x="4628285" y="4512110"/>
                  <a:ext cx="329467" cy="63182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44077B1-4ED3-44C9-AD66-087CB907F5A2}"/>
                    </a:ext>
                  </a:extLst>
                </p:cNvPr>
                <p:cNvSpPr/>
                <p:nvPr/>
              </p:nvSpPr>
              <p:spPr>
                <a:xfrm>
                  <a:off x="6203260" y="4353033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8C6176E-8C2F-45FF-A000-1CA5B01D3386}"/>
                    </a:ext>
                  </a:extLst>
                </p:cNvPr>
                <p:cNvCxnSpPr>
                  <a:cxnSpLocks/>
                  <a:stCxn id="75" idx="6"/>
                  <a:endCxn id="52" idx="1"/>
                </p:cNvCxnSpPr>
                <p:nvPr/>
              </p:nvCxnSpPr>
              <p:spPr>
                <a:xfrm>
                  <a:off x="5834283" y="3877367"/>
                  <a:ext cx="414411" cy="52110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824464E-3D79-413E-A893-D17E290FED05}"/>
                    </a:ext>
                  </a:extLst>
                </p:cNvPr>
                <p:cNvCxnSpPr>
                  <a:cxnSpLocks/>
                  <a:stCxn id="76" idx="6"/>
                  <a:endCxn id="52" idx="2"/>
                </p:cNvCxnSpPr>
                <p:nvPr/>
              </p:nvCxnSpPr>
              <p:spPr>
                <a:xfrm flipV="1">
                  <a:off x="5864353" y="4508154"/>
                  <a:ext cx="338907" cy="395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7DAB067-2B47-4F72-A8F2-00AA8D4C8B6D}"/>
                    </a:ext>
                  </a:extLst>
                </p:cNvPr>
                <p:cNvCxnSpPr>
                  <a:cxnSpLocks/>
                  <a:stCxn id="77" idx="7"/>
                  <a:endCxn id="52" idx="3"/>
                </p:cNvCxnSpPr>
                <p:nvPr/>
              </p:nvCxnSpPr>
              <p:spPr>
                <a:xfrm flipV="1">
                  <a:off x="5820161" y="4617842"/>
                  <a:ext cx="428533" cy="41147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EF98BC2-B7C4-4865-A291-C64464824238}"/>
                </a:ext>
              </a:extLst>
            </p:cNvPr>
            <p:cNvSpPr/>
            <p:nvPr/>
          </p:nvSpPr>
          <p:spPr>
            <a:xfrm>
              <a:off x="7217114" y="1415082"/>
              <a:ext cx="633421" cy="6081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09AE6F4-C67C-4CE6-8774-39B6972C98FE}"/>
                </a:ext>
              </a:extLst>
            </p:cNvPr>
            <p:cNvSpPr/>
            <p:nvPr/>
          </p:nvSpPr>
          <p:spPr>
            <a:xfrm>
              <a:off x="7219985" y="2661915"/>
              <a:ext cx="691944" cy="6027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C5DF45-2736-41D5-83D5-B5FD3FF8A73A}"/>
                </a:ext>
              </a:extLst>
            </p:cNvPr>
            <p:cNvSpPr/>
            <p:nvPr/>
          </p:nvSpPr>
          <p:spPr>
            <a:xfrm>
              <a:off x="7231092" y="3888800"/>
              <a:ext cx="691944" cy="6027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46212E5-5278-4F11-9369-D064F8B11BAA}"/>
                </a:ext>
              </a:extLst>
            </p:cNvPr>
            <p:cNvCxnSpPr>
              <a:cxnSpLocks/>
              <a:stCxn id="61" idx="6"/>
              <a:endCxn id="75" idx="2"/>
            </p:cNvCxnSpPr>
            <p:nvPr/>
          </p:nvCxnSpPr>
          <p:spPr>
            <a:xfrm>
              <a:off x="6691479" y="1719137"/>
              <a:ext cx="52563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5531CF6-F937-4A4B-B13B-E7A51CBFF891}"/>
                </a:ext>
              </a:extLst>
            </p:cNvPr>
            <p:cNvCxnSpPr>
              <a:cxnSpLocks/>
              <a:stCxn id="61" idx="6"/>
              <a:endCxn id="76" idx="2"/>
            </p:cNvCxnSpPr>
            <p:nvPr/>
          </p:nvCxnSpPr>
          <p:spPr>
            <a:xfrm>
              <a:off x="6691479" y="1719137"/>
              <a:ext cx="528506" cy="1244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545B7F2-50A5-4054-93F2-FD432D64FB81}"/>
                </a:ext>
              </a:extLst>
            </p:cNvPr>
            <p:cNvCxnSpPr>
              <a:cxnSpLocks/>
              <a:stCxn id="46" idx="6"/>
              <a:endCxn id="76" idx="2"/>
            </p:cNvCxnSpPr>
            <p:nvPr/>
          </p:nvCxnSpPr>
          <p:spPr>
            <a:xfrm>
              <a:off x="6752872" y="2963304"/>
              <a:ext cx="4671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8A4783-63D9-4A31-AADB-3B11BBAFAF28}"/>
                </a:ext>
              </a:extLst>
            </p:cNvPr>
            <p:cNvCxnSpPr>
              <a:cxnSpLocks/>
              <a:stCxn id="47" idx="6"/>
              <a:endCxn id="76" idx="2"/>
            </p:cNvCxnSpPr>
            <p:nvPr/>
          </p:nvCxnSpPr>
          <p:spPr>
            <a:xfrm flipV="1">
              <a:off x="6763979" y="2963304"/>
              <a:ext cx="456006" cy="12268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6" name="Picture 9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7EF759D-9C94-41A1-B8C3-8A9190525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5359" y="2101595"/>
              <a:ext cx="2072978" cy="1993250"/>
            </a:xfrm>
            <a:prstGeom prst="rect">
              <a:avLst/>
            </a:prstGeom>
          </p:spPr>
        </p:pic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938484A-E56E-48FB-9EE7-E781AD663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001" y="1185307"/>
              <a:ext cx="1194630" cy="1044537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9091E9A-FD41-4427-8468-E6ACD4E73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130" y="1676552"/>
              <a:ext cx="1223759" cy="55329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10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A059B06-303F-4334-A0E0-4A39EFCD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17953" y="1139045"/>
              <a:ext cx="668517" cy="552073"/>
            </a:xfrm>
            <a:prstGeom prst="rect">
              <a:avLst/>
            </a:prstGeom>
          </p:spPr>
        </p:pic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4D165DC-0794-4A19-AFA6-4DFB8BAEE031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3186470" y="1735139"/>
              <a:ext cx="377495" cy="4106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92DF31-5CC4-4237-BD7D-DE03AEE9CB20}"/>
                </a:ext>
              </a:extLst>
            </p:cNvPr>
            <p:cNvCxnSpPr>
              <a:cxnSpLocks/>
              <a:stCxn id="75" idx="7"/>
            </p:cNvCxnSpPr>
            <p:nvPr/>
          </p:nvCxnSpPr>
          <p:spPr>
            <a:xfrm flipV="1">
              <a:off x="7757773" y="1415081"/>
              <a:ext cx="846100" cy="890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9321255-1B3C-42E2-AE36-77C78E949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54756" y="1139044"/>
              <a:ext cx="668517" cy="55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9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310-2B6E-3349-917B-41BF96E8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51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TrojAI</a:t>
            </a:r>
            <a:r>
              <a:rPr lang="en-US" b="1" dirty="0">
                <a:solidFill>
                  <a:srgbClr val="0070C0"/>
                </a:solidFill>
              </a:rPr>
              <a:t> 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0299-5259-2241-B559-0835EC63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531" y="1451114"/>
            <a:ext cx="10790582" cy="5281335"/>
          </a:xfrm>
        </p:spPr>
        <p:txBody>
          <a:bodyPr>
            <a:normAutofit/>
          </a:bodyPr>
          <a:lstStyle/>
          <a:p>
            <a:r>
              <a:rPr lang="en-US" dirty="0"/>
              <a:t>CNN Networks</a:t>
            </a:r>
          </a:p>
          <a:p>
            <a:pPr lvl="1"/>
            <a:r>
              <a:rPr lang="en-US" dirty="0"/>
              <a:t>Approach 1: Topology of Neuron Connection [NeurIPS’21]</a:t>
            </a:r>
          </a:p>
          <a:p>
            <a:pPr lvl="2"/>
            <a:r>
              <a:rPr lang="en-US" dirty="0"/>
              <a:t>Idea: inspect topology of neuron correlation network, using theory of persistent homology</a:t>
            </a:r>
          </a:p>
          <a:p>
            <a:pPr lvl="2"/>
            <a:r>
              <a:rPr lang="en-US" dirty="0"/>
              <a:t>Strength: transparency – explanation of the mechanism of </a:t>
            </a:r>
            <a:r>
              <a:rPr lang="en-US" dirty="0" err="1"/>
              <a:t>Trojaned</a:t>
            </a:r>
            <a:r>
              <a:rPr lang="en-US" dirty="0"/>
              <a:t> networks</a:t>
            </a:r>
          </a:p>
          <a:p>
            <a:pPr lvl="2"/>
            <a:r>
              <a:rPr lang="en-US" dirty="0"/>
              <a:t>Weakness: architecture-specific, hard to generalize across different networks and settings</a:t>
            </a:r>
          </a:p>
          <a:p>
            <a:pPr lvl="1"/>
            <a:r>
              <a:rPr lang="en-US" dirty="0"/>
              <a:t>Approach 2: Trigger Reverse Engineering with Topological Prior [Submitted]</a:t>
            </a:r>
          </a:p>
          <a:p>
            <a:pPr lvl="2"/>
            <a:r>
              <a:rPr lang="en-US" dirty="0"/>
              <a:t>Idea: reconstruct triggers with topological constraints – a few connected components</a:t>
            </a:r>
          </a:p>
          <a:p>
            <a:pPr lvl="2"/>
            <a:r>
              <a:rPr lang="en-US" dirty="0"/>
              <a:t>Strength: powerful in practice when combined with SRI’s reverse engineering pipeline</a:t>
            </a:r>
          </a:p>
          <a:p>
            <a:pPr lvl="2"/>
            <a:r>
              <a:rPr lang="en-US" dirty="0"/>
              <a:t>Weakness: assumption of locality of triggers</a:t>
            </a:r>
          </a:p>
          <a:p>
            <a:pPr lvl="1"/>
            <a:r>
              <a:rPr lang="en-US" dirty="0"/>
              <a:t>Failed approach: inspection of topology of data representation.</a:t>
            </a:r>
          </a:p>
          <a:p>
            <a:pPr lvl="2"/>
            <a:r>
              <a:rPr lang="en-US" dirty="0"/>
              <a:t>Require access to the whole dataset</a:t>
            </a:r>
          </a:p>
          <a:p>
            <a:r>
              <a:rPr lang="en-US" dirty="0"/>
              <a:t>NLP Networks:</a:t>
            </a:r>
          </a:p>
          <a:p>
            <a:pPr lvl="1"/>
            <a:r>
              <a:rPr lang="en-US" dirty="0"/>
              <a:t>Attention based characterization of </a:t>
            </a:r>
            <a:r>
              <a:rPr lang="en-US" dirty="0" err="1"/>
              <a:t>Trojaned</a:t>
            </a:r>
            <a:r>
              <a:rPr lang="en-US" dirty="0"/>
              <a:t> Bert (Ongoing).</a:t>
            </a:r>
          </a:p>
        </p:txBody>
      </p:sp>
    </p:spTree>
    <p:extLst>
      <p:ext uri="{BB962C8B-B14F-4D97-AF65-F5344CB8AC3E}">
        <p14:creationId xmlns:p14="http://schemas.microsoft.com/office/powerpoint/2010/main" val="250979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Short cut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920"/>
            <a:ext cx="10515600" cy="1879074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Length – # of layers an edge crossed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Left: 0D death edges – average length (over top 1k)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Right: 1D longest edge of the salient loop (avg over top 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At least a handful of </a:t>
            </a:r>
            <a:r>
              <a:rPr lang="en-US" sz="3200" dirty="0" err="1"/>
              <a:t>Trojaned</a:t>
            </a:r>
            <a:r>
              <a:rPr lang="en-US" sz="3200" dirty="0"/>
              <a:t> models have clearly long short cuts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023E4EA-5692-A84E-9F2D-9B3E300789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125051"/>
            <a:ext cx="9466317" cy="33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Guarantee on Truthfulness of Topo. Signal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926"/>
            <a:ext cx="10515600" cy="1879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With sufficient samples, the estimated persistence diagram is close to the true persistence diagram.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</a:t>
            </a:r>
            <a:r>
              <a:rPr lang="en-US" sz="2800" baseline="-25000" dirty="0" err="1"/>
              <a:t>b</a:t>
            </a:r>
            <a:r>
              <a:rPr lang="en-US" sz="2800" dirty="0"/>
              <a:t> – special distance between Persistence Diagrams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Uses stability theorem of PD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C66DF-397D-B54B-84ED-AD638457BC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8623" y="3879143"/>
            <a:ext cx="6581704" cy="673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C1BE6-E0F7-4046-91BB-1B795AB37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8623" y="4552652"/>
            <a:ext cx="6581704" cy="6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2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FE996FD-D40C-B946-80EB-76AD9C2D61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124" y="3924051"/>
            <a:ext cx="879046" cy="169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Exp 2: Trojan Detector with Limited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920"/>
            <a:ext cx="10515600" cy="187907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Limited data – only a few clean inputs are given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Generating samples – clean images, “enumerate” perturbations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Generate more topological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Train an MLP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rrow: Right 9">
            <a:extLst>
              <a:ext uri="{FF2B5EF4-FFF2-40B4-BE49-F238E27FC236}">
                <a16:creationId xmlns:a16="http://schemas.microsoft.com/office/drawing/2014/main" id="{FF59E214-601C-E141-A5A9-A229683E504C}"/>
              </a:ext>
            </a:extLst>
          </p:cNvPr>
          <p:cNvSpPr/>
          <p:nvPr/>
        </p:nvSpPr>
        <p:spPr>
          <a:xfrm>
            <a:off x="4685200" y="5308311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D82BDE-52FF-8C40-BC79-F48E6C5A5F23}"/>
              </a:ext>
            </a:extLst>
          </p:cNvPr>
          <p:cNvGrpSpPr/>
          <p:nvPr/>
        </p:nvGrpSpPr>
        <p:grpSpPr>
          <a:xfrm>
            <a:off x="7289741" y="4716769"/>
            <a:ext cx="1731799" cy="1395468"/>
            <a:chOff x="7073483" y="4031226"/>
            <a:chExt cx="1337149" cy="12627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964C0A-6ED0-D544-979D-26B9ED48A97E}"/>
                </a:ext>
              </a:extLst>
            </p:cNvPr>
            <p:cNvSpPr/>
            <p:nvPr/>
          </p:nvSpPr>
          <p:spPr>
            <a:xfrm>
              <a:off x="7972921" y="486850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927C14-915B-4F48-9ECB-BCC7686B1D3A}"/>
                </a:ext>
              </a:extLst>
            </p:cNvPr>
            <p:cNvSpPr/>
            <p:nvPr/>
          </p:nvSpPr>
          <p:spPr>
            <a:xfrm>
              <a:off x="7556361" y="473642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9EDFFC-5E22-7045-A893-52BEAFCEBEEC}"/>
                </a:ext>
              </a:extLst>
            </p:cNvPr>
            <p:cNvSpPr/>
            <p:nvPr/>
          </p:nvSpPr>
          <p:spPr>
            <a:xfrm>
              <a:off x="7556361" y="44214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802F46-1DAA-164A-A70E-28AE13366B80}"/>
                </a:ext>
              </a:extLst>
            </p:cNvPr>
            <p:cNvSpPr/>
            <p:nvPr/>
          </p:nvSpPr>
          <p:spPr>
            <a:xfrm>
              <a:off x="7790041" y="49802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002815-DF26-CE47-B402-33EC5C3EF962}"/>
                </a:ext>
              </a:extLst>
            </p:cNvPr>
            <p:cNvSpPr/>
            <p:nvPr/>
          </p:nvSpPr>
          <p:spPr>
            <a:xfrm>
              <a:off x="8105001" y="484818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E41705-480C-A746-B57A-0C53D567F519}"/>
                </a:ext>
              </a:extLst>
            </p:cNvPr>
            <p:cNvSpPr/>
            <p:nvPr/>
          </p:nvSpPr>
          <p:spPr>
            <a:xfrm>
              <a:off x="8074521" y="491930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632A15-8824-E74F-898D-DF2923950160}"/>
                </a:ext>
              </a:extLst>
            </p:cNvPr>
            <p:cNvSpPr/>
            <p:nvPr/>
          </p:nvSpPr>
          <p:spPr>
            <a:xfrm>
              <a:off x="8033881" y="49802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DD283B-0DBA-4A4B-B973-DF12FDE4A4B1}"/>
                </a:ext>
              </a:extLst>
            </p:cNvPr>
            <p:cNvGrpSpPr/>
            <p:nvPr/>
          </p:nvGrpSpPr>
          <p:grpSpPr>
            <a:xfrm>
              <a:off x="7404792" y="4239172"/>
              <a:ext cx="1005840" cy="922552"/>
              <a:chOff x="7406640" y="4494612"/>
              <a:chExt cx="1005840" cy="92255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EAF942A-C68D-F64E-BEE3-F74FDDFAD7A4}"/>
                  </a:ext>
                </a:extLst>
              </p:cNvPr>
              <p:cNvCxnSpPr/>
              <p:nvPr/>
            </p:nvCxnSpPr>
            <p:spPr>
              <a:xfrm>
                <a:off x="7406640" y="5264764"/>
                <a:ext cx="10058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758B6A0-94C1-F84F-A57B-C8DEA5B01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56361" y="4494612"/>
                <a:ext cx="2679" cy="9225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C60A5FC-7A5E-6042-B524-390F64F83F0F}"/>
                </a:ext>
              </a:extLst>
            </p:cNvPr>
            <p:cNvCxnSpPr/>
            <p:nvPr/>
          </p:nvCxnSpPr>
          <p:spPr>
            <a:xfrm flipV="1">
              <a:off x="7564673" y="4344256"/>
              <a:ext cx="611448" cy="67425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497B2F-CCBF-B54A-AAB2-709C916E1FDE}"/>
                </a:ext>
              </a:extLst>
            </p:cNvPr>
            <p:cNvSpPr/>
            <p:nvPr/>
          </p:nvSpPr>
          <p:spPr>
            <a:xfrm>
              <a:off x="7825879" y="4176584"/>
              <a:ext cx="111204" cy="1327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609D4F-2318-644D-B3AF-EF9C8FF664B7}"/>
                </a:ext>
              </a:extLst>
            </p:cNvPr>
            <p:cNvSpPr/>
            <p:nvPr/>
          </p:nvSpPr>
          <p:spPr>
            <a:xfrm>
              <a:off x="7754759" y="458298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3D06DC-49AC-B14A-8BD7-26D30C8C155F}"/>
                </a:ext>
              </a:extLst>
            </p:cNvPr>
            <p:cNvSpPr/>
            <p:nvPr/>
          </p:nvSpPr>
          <p:spPr>
            <a:xfrm>
              <a:off x="7917319" y="447122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78B9C1-9FC5-5841-868D-62FD78D49AF9}"/>
                </a:ext>
              </a:extLst>
            </p:cNvPr>
            <p:cNvSpPr/>
            <p:nvPr/>
          </p:nvSpPr>
          <p:spPr>
            <a:xfrm>
              <a:off x="7653159" y="475570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13621C-3410-264E-B1D1-F3489B87096B}"/>
                </a:ext>
              </a:extLst>
            </p:cNvPr>
            <p:cNvSpPr txBox="1"/>
            <p:nvPr/>
          </p:nvSpPr>
          <p:spPr>
            <a:xfrm rot="16200000">
              <a:off x="6626758" y="4477951"/>
              <a:ext cx="1262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Persistence</a:t>
              </a:r>
            </a:p>
          </p:txBody>
        </p:sp>
      </p:grpSp>
      <p:sp>
        <p:nvSpPr>
          <p:cNvPr id="26" name="Arrow: Right 12">
            <a:extLst>
              <a:ext uri="{FF2B5EF4-FFF2-40B4-BE49-F238E27FC236}">
                <a16:creationId xmlns:a16="http://schemas.microsoft.com/office/drawing/2014/main" id="{625D2622-2F52-AD43-BAFA-8E2E738B2AF2}"/>
              </a:ext>
            </a:extLst>
          </p:cNvPr>
          <p:cNvSpPr/>
          <p:nvPr/>
        </p:nvSpPr>
        <p:spPr>
          <a:xfrm>
            <a:off x="4692417" y="3869621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F1CBB-50DC-9D48-A993-CA56729008F9}"/>
              </a:ext>
            </a:extLst>
          </p:cNvPr>
          <p:cNvGrpSpPr/>
          <p:nvPr/>
        </p:nvGrpSpPr>
        <p:grpSpPr>
          <a:xfrm>
            <a:off x="7289492" y="3278079"/>
            <a:ext cx="1731799" cy="1395468"/>
            <a:chOff x="7073483" y="4031226"/>
            <a:chExt cx="1337149" cy="126278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FDC213-2E7B-EB4A-B9CD-A58740FD44D7}"/>
                </a:ext>
              </a:extLst>
            </p:cNvPr>
            <p:cNvSpPr/>
            <p:nvPr/>
          </p:nvSpPr>
          <p:spPr>
            <a:xfrm>
              <a:off x="7972921" y="486850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0DAEAB-0337-C74A-B752-89C1A48E87EA}"/>
                </a:ext>
              </a:extLst>
            </p:cNvPr>
            <p:cNvSpPr/>
            <p:nvPr/>
          </p:nvSpPr>
          <p:spPr>
            <a:xfrm>
              <a:off x="7556361" y="473642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1E23DD-6C67-9D40-813D-8C07776A18D9}"/>
                </a:ext>
              </a:extLst>
            </p:cNvPr>
            <p:cNvSpPr/>
            <p:nvPr/>
          </p:nvSpPr>
          <p:spPr>
            <a:xfrm>
              <a:off x="7556361" y="44214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D35751-B0CF-E14D-B0A4-E9A7D749E4EB}"/>
                </a:ext>
              </a:extLst>
            </p:cNvPr>
            <p:cNvSpPr/>
            <p:nvPr/>
          </p:nvSpPr>
          <p:spPr>
            <a:xfrm>
              <a:off x="7790041" y="49802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579427-F4AE-6547-8ADE-84BBE95F3A50}"/>
                </a:ext>
              </a:extLst>
            </p:cNvPr>
            <p:cNvSpPr/>
            <p:nvPr/>
          </p:nvSpPr>
          <p:spPr>
            <a:xfrm>
              <a:off x="8105001" y="484818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778A6E-29D4-3242-BABC-B53C231007FD}"/>
                </a:ext>
              </a:extLst>
            </p:cNvPr>
            <p:cNvSpPr/>
            <p:nvPr/>
          </p:nvSpPr>
          <p:spPr>
            <a:xfrm>
              <a:off x="8074521" y="491930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D0A50F-BE36-3643-9D46-2E6C95839BC8}"/>
                </a:ext>
              </a:extLst>
            </p:cNvPr>
            <p:cNvSpPr/>
            <p:nvPr/>
          </p:nvSpPr>
          <p:spPr>
            <a:xfrm>
              <a:off x="8033881" y="4980260"/>
              <a:ext cx="91440" cy="7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D647A2-DD31-BC46-95D0-906198492E32}"/>
                </a:ext>
              </a:extLst>
            </p:cNvPr>
            <p:cNvGrpSpPr/>
            <p:nvPr/>
          </p:nvGrpSpPr>
          <p:grpSpPr>
            <a:xfrm>
              <a:off x="7404792" y="4239172"/>
              <a:ext cx="1005840" cy="922552"/>
              <a:chOff x="7406640" y="4494612"/>
              <a:chExt cx="1005840" cy="922552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2B48314-5E91-E24A-AC96-F49578EE47C2}"/>
                  </a:ext>
                </a:extLst>
              </p:cNvPr>
              <p:cNvCxnSpPr/>
              <p:nvPr/>
            </p:nvCxnSpPr>
            <p:spPr>
              <a:xfrm>
                <a:off x="7406640" y="5264764"/>
                <a:ext cx="10058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43A1B99-1182-E642-89F6-BFFCFAA3C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56361" y="4494612"/>
                <a:ext cx="2679" cy="9225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8A8A59-D1D0-264F-B955-4001464AA704}"/>
                </a:ext>
              </a:extLst>
            </p:cNvPr>
            <p:cNvCxnSpPr/>
            <p:nvPr/>
          </p:nvCxnSpPr>
          <p:spPr>
            <a:xfrm flipV="1">
              <a:off x="7564673" y="4344256"/>
              <a:ext cx="611448" cy="67425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283920-98CA-8E48-939D-984CE3460C41}"/>
                </a:ext>
              </a:extLst>
            </p:cNvPr>
            <p:cNvSpPr/>
            <p:nvPr/>
          </p:nvSpPr>
          <p:spPr>
            <a:xfrm>
              <a:off x="7754759" y="458298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A650FE2-952B-8A45-965E-2F010BCA48FD}"/>
                </a:ext>
              </a:extLst>
            </p:cNvPr>
            <p:cNvSpPr/>
            <p:nvPr/>
          </p:nvSpPr>
          <p:spPr>
            <a:xfrm>
              <a:off x="7917319" y="447122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F45A14-8C96-CA43-8B9C-561CF44CDB84}"/>
                </a:ext>
              </a:extLst>
            </p:cNvPr>
            <p:cNvSpPr/>
            <p:nvPr/>
          </p:nvSpPr>
          <p:spPr>
            <a:xfrm>
              <a:off x="7653159" y="4755704"/>
              <a:ext cx="111204" cy="1327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94CC33-002F-064B-954C-64A9C2C14EB1}"/>
                </a:ext>
              </a:extLst>
            </p:cNvPr>
            <p:cNvSpPr txBox="1"/>
            <p:nvPr/>
          </p:nvSpPr>
          <p:spPr>
            <a:xfrm rot="16200000">
              <a:off x="6626758" y="4477951"/>
              <a:ext cx="1262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Persistence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8D7BB9-A358-2E4B-929C-1C902E56077A}"/>
              </a:ext>
            </a:extLst>
          </p:cNvPr>
          <p:cNvCxnSpPr>
            <a:cxnSpLocks/>
            <a:stCxn id="89" idx="6"/>
            <a:endCxn id="85" idx="1"/>
          </p:cNvCxnSpPr>
          <p:nvPr/>
        </p:nvCxnSpPr>
        <p:spPr>
          <a:xfrm>
            <a:off x="3052172" y="5160151"/>
            <a:ext cx="1360375" cy="16490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Arrow: Right 119">
            <a:extLst>
              <a:ext uri="{FF2B5EF4-FFF2-40B4-BE49-F238E27FC236}">
                <a16:creationId xmlns:a16="http://schemas.microsoft.com/office/drawing/2014/main" id="{9F543836-DF24-C24B-AC4E-166D0A718467}"/>
              </a:ext>
            </a:extLst>
          </p:cNvPr>
          <p:cNvSpPr/>
          <p:nvPr/>
        </p:nvSpPr>
        <p:spPr>
          <a:xfrm>
            <a:off x="8874684" y="4564981"/>
            <a:ext cx="570737" cy="293949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\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793C1C-CE5D-E341-BA19-9E3A2681CEEB}"/>
              </a:ext>
            </a:extLst>
          </p:cNvPr>
          <p:cNvSpPr txBox="1"/>
          <p:nvPr/>
        </p:nvSpPr>
        <p:spPr>
          <a:xfrm>
            <a:off x="9224825" y="6117683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Classifier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729720-75DC-B845-904A-11C2582A248E}"/>
              </a:ext>
            </a:extLst>
          </p:cNvPr>
          <p:cNvSpPr txBox="1"/>
          <p:nvPr/>
        </p:nvSpPr>
        <p:spPr>
          <a:xfrm>
            <a:off x="7261262" y="6117683"/>
            <a:ext cx="20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Topological Feature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9E2769-D571-A54E-8EB9-4BDB818E00F9}"/>
              </a:ext>
            </a:extLst>
          </p:cNvPr>
          <p:cNvGrpSpPr/>
          <p:nvPr/>
        </p:nvGrpSpPr>
        <p:grpSpPr>
          <a:xfrm>
            <a:off x="154940" y="3638557"/>
            <a:ext cx="2280790" cy="2848458"/>
            <a:chOff x="154940" y="3638557"/>
            <a:chExt cx="2280790" cy="28484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CDDAC57-3AC8-D94C-A805-0F75CDC851C1}"/>
                </a:ext>
              </a:extLst>
            </p:cNvPr>
            <p:cNvGrpSpPr/>
            <p:nvPr/>
          </p:nvGrpSpPr>
          <p:grpSpPr>
            <a:xfrm>
              <a:off x="154940" y="3638557"/>
              <a:ext cx="2056377" cy="2848458"/>
              <a:chOff x="416196" y="3638557"/>
              <a:chExt cx="2056377" cy="2848458"/>
            </a:xfrm>
          </p:grpSpPr>
          <p:pic>
            <p:nvPicPr>
              <p:cNvPr id="51" name="Picture 50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1B2C436E-027E-474C-94D4-DBD3B51EF8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7045" y="4542584"/>
                <a:ext cx="845528" cy="904687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EB5B18C3-E0BF-4D47-B0A3-CC84816A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13386" y="3638557"/>
                <a:ext cx="845528" cy="90468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7CF9DE46-1FCB-E84D-AD5D-30479BF5BD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330" y="3650465"/>
                <a:ext cx="845528" cy="904687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7C9240A-402F-5841-AF39-E65E5AC1C791}"/>
                  </a:ext>
                </a:extLst>
              </p:cNvPr>
              <p:cNvGrpSpPr/>
              <p:nvPr/>
            </p:nvGrpSpPr>
            <p:grpSpPr>
              <a:xfrm>
                <a:off x="416196" y="3972578"/>
                <a:ext cx="1698508" cy="1801003"/>
                <a:chOff x="342719" y="3613349"/>
                <a:chExt cx="1698508" cy="1801003"/>
              </a:xfrm>
            </p:grpSpPr>
            <p:pic>
              <p:nvPicPr>
                <p:cNvPr id="62" name="Picture 61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36B3E840-5110-F942-9AB3-5CCE4B3DC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42719" y="3616587"/>
                  <a:ext cx="845528" cy="904687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FBC64252-814A-5A41-88BC-F049A37C9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89292" y="3613349"/>
                  <a:ext cx="845528" cy="904687"/>
                </a:xfrm>
                <a:prstGeom prst="rect">
                  <a:avLst/>
                </a:prstGeom>
              </p:spPr>
            </p:pic>
            <p:pic>
              <p:nvPicPr>
                <p:cNvPr id="64" name="Picture 63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3F5BBA12-0F5C-DF47-A3BD-B05B75573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46476" y="4509665"/>
                  <a:ext cx="845528" cy="904687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9305CE8-7BDB-3241-878C-C8204510C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95699" y="4508757"/>
                  <a:ext cx="845528" cy="904687"/>
                </a:xfrm>
                <a:prstGeom prst="rect">
                  <a:avLst/>
                </a:prstGeom>
              </p:spPr>
            </p:pic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F8FE46-5270-D843-83E7-B0934A08242F}"/>
                  </a:ext>
                </a:extLst>
              </p:cNvPr>
              <p:cNvSpPr/>
              <p:nvPr/>
            </p:nvSpPr>
            <p:spPr>
              <a:xfrm>
                <a:off x="564632" y="4070601"/>
                <a:ext cx="161988" cy="134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CB3E3B-E302-7241-B784-3103016FFA94}"/>
                  </a:ext>
                </a:extLst>
              </p:cNvPr>
              <p:cNvSpPr/>
              <p:nvPr/>
            </p:nvSpPr>
            <p:spPr>
              <a:xfrm>
                <a:off x="1474207" y="4070600"/>
                <a:ext cx="161988" cy="134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5CF8308-0FC8-814E-A3FA-320334CF9BB2}"/>
                  </a:ext>
                </a:extLst>
              </p:cNvPr>
              <p:cNvSpPr/>
              <p:nvPr/>
            </p:nvSpPr>
            <p:spPr>
              <a:xfrm>
                <a:off x="717032" y="4443437"/>
                <a:ext cx="161988" cy="134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30ED9B7-B242-8D45-8E27-715295234348}"/>
                  </a:ext>
                </a:extLst>
              </p:cNvPr>
              <p:cNvSpPr/>
              <p:nvPr/>
            </p:nvSpPr>
            <p:spPr>
              <a:xfrm>
                <a:off x="997659" y="4909075"/>
                <a:ext cx="161988" cy="134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5675E88-C633-0E42-9655-7A1224CC63D7}"/>
                  </a:ext>
                </a:extLst>
              </p:cNvPr>
              <p:cNvSpPr/>
              <p:nvPr/>
            </p:nvSpPr>
            <p:spPr>
              <a:xfrm>
                <a:off x="1860316" y="4891858"/>
                <a:ext cx="161988" cy="134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1E9D3223-3D9B-6146-B6BF-590F5E5E5F77}"/>
                      </a:ext>
                    </a:extLst>
                  </p:cNvPr>
                  <p:cNvSpPr txBox="1"/>
                  <p:nvPr/>
                </p:nvSpPr>
                <p:spPr>
                  <a:xfrm rot="18261247">
                    <a:off x="592427" y="3633014"/>
                    <a:ext cx="3179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b="0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F9C30214-50FF-49E7-9595-406D2B2777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261247">
                    <a:off x="592427" y="3633014"/>
                    <a:ext cx="317968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D1D212-F48C-CB4E-81D2-AB16CB505327}"/>
                  </a:ext>
                </a:extLst>
              </p:cNvPr>
              <p:cNvSpPr txBox="1"/>
              <p:nvPr/>
            </p:nvSpPr>
            <p:spPr>
              <a:xfrm>
                <a:off x="556468" y="6117683"/>
                <a:ext cx="1700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Enumerate Pixel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6389EB3-7F42-5B42-A11E-715554D4A2E7}"/>
                    </a:ext>
                  </a:extLst>
                </p:cNvPr>
                <p:cNvSpPr txBox="1"/>
                <p:nvPr/>
              </p:nvSpPr>
              <p:spPr>
                <a:xfrm rot="18261247">
                  <a:off x="1953581" y="5354409"/>
                  <a:ext cx="3179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90B6B33-12E7-4990-8245-DFC158387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61247">
                  <a:off x="1953581" y="5354409"/>
                  <a:ext cx="317968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FDD42A9-A0D5-6F4B-AB45-1043223DDB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079" y="4652991"/>
            <a:ext cx="1724602" cy="152302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019E35-F51C-854D-84BB-6DDBDAAF31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283" y="3261344"/>
            <a:ext cx="1515761" cy="1428939"/>
          </a:xfrm>
          <a:prstGeom prst="rect">
            <a:avLst/>
          </a:prstGeom>
        </p:spPr>
      </p:pic>
      <p:sp>
        <p:nvSpPr>
          <p:cNvPr id="68" name="Arrow: Right 130">
            <a:extLst>
              <a:ext uri="{FF2B5EF4-FFF2-40B4-BE49-F238E27FC236}">
                <a16:creationId xmlns:a16="http://schemas.microsoft.com/office/drawing/2014/main" id="{B91126F7-60F8-9E41-BD51-BAB09EF23F33}"/>
              </a:ext>
            </a:extLst>
          </p:cNvPr>
          <p:cNvSpPr/>
          <p:nvPr/>
        </p:nvSpPr>
        <p:spPr>
          <a:xfrm>
            <a:off x="6780753" y="3869621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9" name="Arrow: Right 131">
            <a:extLst>
              <a:ext uri="{FF2B5EF4-FFF2-40B4-BE49-F238E27FC236}">
                <a16:creationId xmlns:a16="http://schemas.microsoft.com/office/drawing/2014/main" id="{17BBD72C-8696-E947-834E-B4185264F4C7}"/>
              </a:ext>
            </a:extLst>
          </p:cNvPr>
          <p:cNvSpPr/>
          <p:nvPr/>
        </p:nvSpPr>
        <p:spPr>
          <a:xfrm>
            <a:off x="6807515" y="5308311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79B6E4-81FA-5543-8784-CF9B2F2F8AD3}"/>
              </a:ext>
            </a:extLst>
          </p:cNvPr>
          <p:cNvSpPr txBox="1"/>
          <p:nvPr/>
        </p:nvSpPr>
        <p:spPr>
          <a:xfrm>
            <a:off x="5107927" y="6117683"/>
            <a:ext cx="200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Matrix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358C531-F757-2048-9F36-4E9D0414C796}"/>
              </a:ext>
            </a:extLst>
          </p:cNvPr>
          <p:cNvGrpSpPr/>
          <p:nvPr/>
        </p:nvGrpSpPr>
        <p:grpSpPr>
          <a:xfrm>
            <a:off x="2193030" y="3320299"/>
            <a:ext cx="2532990" cy="3166716"/>
            <a:chOff x="2544093" y="3320299"/>
            <a:chExt cx="2532990" cy="3166716"/>
          </a:xfrm>
        </p:grpSpPr>
        <p:sp>
          <p:nvSpPr>
            <p:cNvPr id="72" name="Arrow: Right 8">
              <a:extLst>
                <a:ext uri="{FF2B5EF4-FFF2-40B4-BE49-F238E27FC236}">
                  <a16:creationId xmlns:a16="http://schemas.microsoft.com/office/drawing/2014/main" id="{5E55CB54-D6BE-FC4F-B620-736A39E057DF}"/>
                </a:ext>
              </a:extLst>
            </p:cNvPr>
            <p:cNvSpPr/>
            <p:nvPr/>
          </p:nvSpPr>
          <p:spPr>
            <a:xfrm rot="19596840">
              <a:off x="2544093" y="4171397"/>
              <a:ext cx="591900" cy="196856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row: Right 11">
              <a:extLst>
                <a:ext uri="{FF2B5EF4-FFF2-40B4-BE49-F238E27FC236}">
                  <a16:creationId xmlns:a16="http://schemas.microsoft.com/office/drawing/2014/main" id="{46B1EA4F-0E57-D845-A4A5-EE91EA261A6A}"/>
                </a:ext>
              </a:extLst>
            </p:cNvPr>
            <p:cNvSpPr/>
            <p:nvPr/>
          </p:nvSpPr>
          <p:spPr>
            <a:xfrm rot="1827331">
              <a:off x="2551854" y="5136859"/>
              <a:ext cx="591900" cy="196856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870C11F-D8E9-A14E-813F-D49648DFD866}"/>
                </a:ext>
              </a:extLst>
            </p:cNvPr>
            <p:cNvGrpSpPr/>
            <p:nvPr/>
          </p:nvGrpSpPr>
          <p:grpSpPr>
            <a:xfrm>
              <a:off x="3089101" y="3320299"/>
              <a:ext cx="1868797" cy="1311028"/>
              <a:chOff x="3689331" y="3722245"/>
              <a:chExt cx="2113709" cy="1576808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E375C81-4E85-334F-8443-0925B758E964}"/>
                  </a:ext>
                </a:extLst>
              </p:cNvPr>
              <p:cNvGrpSpPr/>
              <p:nvPr/>
            </p:nvGrpSpPr>
            <p:grpSpPr>
              <a:xfrm>
                <a:off x="3689331" y="3722245"/>
                <a:ext cx="1577258" cy="1576808"/>
                <a:chOff x="5291757" y="2140802"/>
                <a:chExt cx="1577258" cy="1576808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B1FEEE6A-BC40-5244-B1B1-481D1B80EEB2}"/>
                    </a:ext>
                  </a:extLst>
                </p:cNvPr>
                <p:cNvSpPr/>
                <p:nvPr/>
              </p:nvSpPr>
              <p:spPr>
                <a:xfrm>
                  <a:off x="5291757" y="2468169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4C38AE-4170-C34A-AB00-9F9F991EF28A}"/>
                    </a:ext>
                  </a:extLst>
                </p:cNvPr>
                <p:cNvSpPr/>
                <p:nvPr/>
              </p:nvSpPr>
              <p:spPr>
                <a:xfrm>
                  <a:off x="5291757" y="314138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69DECBA1-9768-494A-95C6-603832CBDA49}"/>
                    </a:ext>
                  </a:extLst>
                </p:cNvPr>
                <p:cNvSpPr/>
                <p:nvPr/>
              </p:nvSpPr>
              <p:spPr>
                <a:xfrm>
                  <a:off x="5920468" y="214896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C398663-8418-5747-AEA3-557D7108CDB0}"/>
                    </a:ext>
                  </a:extLst>
                </p:cNvPr>
                <p:cNvSpPr/>
                <p:nvPr/>
              </p:nvSpPr>
              <p:spPr>
                <a:xfrm>
                  <a:off x="5920468" y="277841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C7A86036-E42B-1F41-A9E5-7B8E89B73CE0}"/>
                    </a:ext>
                  </a:extLst>
                </p:cNvPr>
                <p:cNvSpPr/>
                <p:nvPr/>
              </p:nvSpPr>
              <p:spPr>
                <a:xfrm>
                  <a:off x="5920468" y="3407367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9DFE15C3-0286-594D-809A-95E35883D6EA}"/>
                    </a:ext>
                  </a:extLst>
                </p:cNvPr>
                <p:cNvSpPr/>
                <p:nvPr/>
              </p:nvSpPr>
              <p:spPr>
                <a:xfrm>
                  <a:off x="6558772" y="214080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3BC0261-017B-8449-86B7-7CA2E45F9128}"/>
                    </a:ext>
                  </a:extLst>
                </p:cNvPr>
                <p:cNvCxnSpPr>
                  <a:cxnSpLocks/>
                  <a:endCxn id="118" idx="2"/>
                </p:cNvCxnSpPr>
                <p:nvPr/>
              </p:nvCxnSpPr>
              <p:spPr>
                <a:xfrm flipV="1">
                  <a:off x="5637840" y="2304088"/>
                  <a:ext cx="282628" cy="31018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93C86985-867E-9142-8CB1-5C4034384304}"/>
                    </a:ext>
                  </a:extLst>
                </p:cNvPr>
                <p:cNvCxnSpPr>
                  <a:cxnSpLocks/>
                  <a:stCxn id="116" idx="6"/>
                  <a:endCxn id="119" idx="2"/>
                </p:cNvCxnSpPr>
                <p:nvPr/>
              </p:nvCxnSpPr>
              <p:spPr>
                <a:xfrm>
                  <a:off x="5602000" y="2623291"/>
                  <a:ext cx="318468" cy="31024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B7B8F516-3A78-4743-AD5B-28644144546F}"/>
                    </a:ext>
                  </a:extLst>
                </p:cNvPr>
                <p:cNvCxnSpPr>
                  <a:cxnSpLocks/>
                  <a:stCxn id="117" idx="6"/>
                  <a:endCxn id="119" idx="2"/>
                </p:cNvCxnSpPr>
                <p:nvPr/>
              </p:nvCxnSpPr>
              <p:spPr>
                <a:xfrm flipV="1">
                  <a:off x="5602000" y="2933534"/>
                  <a:ext cx="318468" cy="3629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7AC92A30-A5BD-AA42-87CB-2B3392F49B2E}"/>
                    </a:ext>
                  </a:extLst>
                </p:cNvPr>
                <p:cNvCxnSpPr>
                  <a:cxnSpLocks/>
                  <a:stCxn id="117" idx="6"/>
                  <a:endCxn id="120" idx="1"/>
                </p:cNvCxnSpPr>
                <p:nvPr/>
              </p:nvCxnSpPr>
              <p:spPr>
                <a:xfrm>
                  <a:off x="5602000" y="3296508"/>
                  <a:ext cx="363902" cy="15629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77C8FE8B-608E-4348-BB25-F0222F2ADED5}"/>
                    </a:ext>
                  </a:extLst>
                </p:cNvPr>
                <p:cNvCxnSpPr>
                  <a:cxnSpLocks/>
                  <a:stCxn id="118" idx="6"/>
                  <a:endCxn id="121" idx="2"/>
                </p:cNvCxnSpPr>
                <p:nvPr/>
              </p:nvCxnSpPr>
              <p:spPr>
                <a:xfrm flipV="1">
                  <a:off x="6230711" y="2295924"/>
                  <a:ext cx="328061" cy="816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61EB8C91-DD01-8B43-B89E-3068DDF4C0B8}"/>
                    </a:ext>
                  </a:extLst>
                </p:cNvPr>
                <p:cNvCxnSpPr>
                  <a:cxnSpLocks/>
                  <a:stCxn id="117" idx="6"/>
                  <a:endCxn id="118" idx="2"/>
                </p:cNvCxnSpPr>
                <p:nvPr/>
              </p:nvCxnSpPr>
              <p:spPr>
                <a:xfrm flipV="1">
                  <a:off x="5602000" y="2304088"/>
                  <a:ext cx="318468" cy="99242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3190EF76-4724-C24D-9032-1B050939CF95}"/>
                    </a:ext>
                  </a:extLst>
                </p:cNvPr>
                <p:cNvCxnSpPr>
                  <a:cxnSpLocks/>
                  <a:stCxn id="116" idx="6"/>
                  <a:endCxn id="120" idx="1"/>
                </p:cNvCxnSpPr>
                <p:nvPr/>
              </p:nvCxnSpPr>
              <p:spPr>
                <a:xfrm>
                  <a:off x="5602000" y="2623291"/>
                  <a:ext cx="363902" cy="8295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3BE841EF-8618-DB47-8863-6A6574D2BC2C}"/>
                    </a:ext>
                  </a:extLst>
                </p:cNvPr>
                <p:cNvCxnSpPr>
                  <a:cxnSpLocks/>
                  <a:stCxn id="119" idx="6"/>
                  <a:endCxn id="121" idx="2"/>
                </p:cNvCxnSpPr>
                <p:nvPr/>
              </p:nvCxnSpPr>
              <p:spPr>
                <a:xfrm flipV="1">
                  <a:off x="6230711" y="2295924"/>
                  <a:ext cx="328061" cy="6376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7159FB8A-A7F8-844F-A40C-0AFD477A97C5}"/>
                    </a:ext>
                  </a:extLst>
                </p:cNvPr>
                <p:cNvCxnSpPr>
                  <a:cxnSpLocks/>
                  <a:stCxn id="120" idx="6"/>
                  <a:endCxn id="107" idx="2"/>
                </p:cNvCxnSpPr>
                <p:nvPr/>
              </p:nvCxnSpPr>
              <p:spPr>
                <a:xfrm flipV="1">
                  <a:off x="6230711" y="3556594"/>
                  <a:ext cx="334907" cy="589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62BCE61-A73A-E249-8FA0-86C39134079B}"/>
                  </a:ext>
                </a:extLst>
              </p:cNvPr>
              <p:cNvGrpSpPr/>
              <p:nvPr/>
            </p:nvGrpSpPr>
            <p:grpSpPr>
              <a:xfrm>
                <a:off x="4628285" y="3885531"/>
                <a:ext cx="1174755" cy="1406267"/>
                <a:chOff x="4628285" y="3885531"/>
                <a:chExt cx="1174755" cy="1406267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2F0CE20-2F45-B246-969A-4C07F89F9868}"/>
                    </a:ext>
                  </a:extLst>
                </p:cNvPr>
                <p:cNvSpPr/>
                <p:nvPr/>
              </p:nvSpPr>
              <p:spPr>
                <a:xfrm>
                  <a:off x="4957752" y="4358349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B1E3FC5-9F48-C340-BF51-8510B6938FDA}"/>
                    </a:ext>
                  </a:extLst>
                </p:cNvPr>
                <p:cNvSpPr/>
                <p:nvPr/>
              </p:nvSpPr>
              <p:spPr>
                <a:xfrm>
                  <a:off x="4963192" y="4984276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534C664E-2020-A240-B994-F1EB09C876A4}"/>
                    </a:ext>
                  </a:extLst>
                </p:cNvPr>
                <p:cNvCxnSpPr>
                  <a:cxnSpLocks/>
                  <a:stCxn id="118" idx="6"/>
                  <a:endCxn id="106" idx="2"/>
                </p:cNvCxnSpPr>
                <p:nvPr/>
              </p:nvCxnSpPr>
              <p:spPr>
                <a:xfrm>
                  <a:off x="4628285" y="3885531"/>
                  <a:ext cx="329467" cy="6265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E4D54E5B-BF43-3D49-AA6B-73D5E9F1D4BC}"/>
                    </a:ext>
                  </a:extLst>
                </p:cNvPr>
                <p:cNvCxnSpPr>
                  <a:cxnSpLocks/>
                  <a:stCxn id="119" idx="6"/>
                  <a:endCxn id="106" idx="2"/>
                </p:cNvCxnSpPr>
                <p:nvPr/>
              </p:nvCxnSpPr>
              <p:spPr>
                <a:xfrm flipV="1">
                  <a:off x="4628285" y="4512110"/>
                  <a:ext cx="329467" cy="286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E662D2AD-7BD9-B44A-A918-6DA3BB178F45}"/>
                    </a:ext>
                  </a:extLst>
                </p:cNvPr>
                <p:cNvCxnSpPr>
                  <a:cxnSpLocks/>
                  <a:stCxn id="119" idx="6"/>
                  <a:endCxn id="107" idx="2"/>
                </p:cNvCxnSpPr>
                <p:nvPr/>
              </p:nvCxnSpPr>
              <p:spPr>
                <a:xfrm>
                  <a:off x="4628285" y="4514977"/>
                  <a:ext cx="334907" cy="6230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8A729138-9F68-CE46-831C-63D9E0D1DF70}"/>
                    </a:ext>
                  </a:extLst>
                </p:cNvPr>
                <p:cNvCxnSpPr>
                  <a:cxnSpLocks/>
                  <a:stCxn id="120" idx="6"/>
                  <a:endCxn id="106" idx="2"/>
                </p:cNvCxnSpPr>
                <p:nvPr/>
              </p:nvCxnSpPr>
              <p:spPr>
                <a:xfrm flipV="1">
                  <a:off x="4628285" y="4512110"/>
                  <a:ext cx="329467" cy="63182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9006851-B84F-9348-81F8-347B3BFED511}"/>
                    </a:ext>
                  </a:extLst>
                </p:cNvPr>
                <p:cNvSpPr/>
                <p:nvPr/>
              </p:nvSpPr>
              <p:spPr>
                <a:xfrm>
                  <a:off x="5492797" y="4357638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5996311B-4075-1F41-8448-FAD3D7F0C50D}"/>
                    </a:ext>
                  </a:extLst>
                </p:cNvPr>
                <p:cNvCxnSpPr>
                  <a:cxnSpLocks/>
                  <a:endCxn id="112" idx="1"/>
                </p:cNvCxnSpPr>
                <p:nvPr/>
              </p:nvCxnSpPr>
              <p:spPr>
                <a:xfrm>
                  <a:off x="5234799" y="4002383"/>
                  <a:ext cx="303432" cy="40068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DFEA6C3A-E0C4-0A4E-81F9-4DB1F32B1868}"/>
                    </a:ext>
                  </a:extLst>
                </p:cNvPr>
                <p:cNvCxnSpPr>
                  <a:cxnSpLocks/>
                  <a:stCxn id="106" idx="6"/>
                  <a:endCxn id="112" idx="2"/>
                </p:cNvCxnSpPr>
                <p:nvPr/>
              </p:nvCxnSpPr>
              <p:spPr>
                <a:xfrm>
                  <a:off x="5296659" y="4512110"/>
                  <a:ext cx="196138" cy="65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0C4B379D-2246-0C4E-A533-7C8D2AB18A65}"/>
                    </a:ext>
                  </a:extLst>
                </p:cNvPr>
                <p:cNvCxnSpPr>
                  <a:cxnSpLocks/>
                  <a:stCxn id="107" idx="7"/>
                  <a:endCxn id="112" idx="3"/>
                </p:cNvCxnSpPr>
                <p:nvPr/>
              </p:nvCxnSpPr>
              <p:spPr>
                <a:xfrm flipV="1">
                  <a:off x="5252467" y="4622447"/>
                  <a:ext cx="285764" cy="40686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02B6F8E-8D22-F140-893C-56B4E2F80E75}"/>
                </a:ext>
              </a:extLst>
            </p:cNvPr>
            <p:cNvGrpSpPr/>
            <p:nvPr/>
          </p:nvGrpSpPr>
          <p:grpSpPr>
            <a:xfrm>
              <a:off x="3128939" y="4758989"/>
              <a:ext cx="1868797" cy="1311028"/>
              <a:chOff x="3689331" y="3722245"/>
              <a:chExt cx="2113709" cy="157680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C0DCD7B-B74C-F44A-BC7D-AC9A0DDC470C}"/>
                  </a:ext>
                </a:extLst>
              </p:cNvPr>
              <p:cNvGrpSpPr/>
              <p:nvPr/>
            </p:nvGrpSpPr>
            <p:grpSpPr>
              <a:xfrm>
                <a:off x="3689331" y="3722245"/>
                <a:ext cx="1577258" cy="1576808"/>
                <a:chOff x="5291757" y="2140802"/>
                <a:chExt cx="1577258" cy="1576808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953D4761-F1D6-F74C-92A6-2FCEA1BFD624}"/>
                    </a:ext>
                  </a:extLst>
                </p:cNvPr>
                <p:cNvSpPr/>
                <p:nvPr/>
              </p:nvSpPr>
              <p:spPr>
                <a:xfrm>
                  <a:off x="5291757" y="2468169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05AB6C2-2D6F-4943-88FD-4634D3F7A1DF}"/>
                    </a:ext>
                  </a:extLst>
                </p:cNvPr>
                <p:cNvSpPr/>
                <p:nvPr/>
              </p:nvSpPr>
              <p:spPr>
                <a:xfrm>
                  <a:off x="5291757" y="314138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C15B01F-96B2-A944-96FB-069DFBB90C8F}"/>
                    </a:ext>
                  </a:extLst>
                </p:cNvPr>
                <p:cNvSpPr/>
                <p:nvPr/>
              </p:nvSpPr>
              <p:spPr>
                <a:xfrm>
                  <a:off x="5920468" y="2148966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91C2FAE-61AD-0F48-8917-FDE222378264}"/>
                    </a:ext>
                  </a:extLst>
                </p:cNvPr>
                <p:cNvSpPr/>
                <p:nvPr/>
              </p:nvSpPr>
              <p:spPr>
                <a:xfrm>
                  <a:off x="5920468" y="277841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9ECF00B-7F8A-2948-8D04-8DF0C501B400}"/>
                    </a:ext>
                  </a:extLst>
                </p:cNvPr>
                <p:cNvSpPr/>
                <p:nvPr/>
              </p:nvSpPr>
              <p:spPr>
                <a:xfrm>
                  <a:off x="5920468" y="3407367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71DE8A9-B3C9-A447-A52B-397582068407}"/>
                    </a:ext>
                  </a:extLst>
                </p:cNvPr>
                <p:cNvSpPr/>
                <p:nvPr/>
              </p:nvSpPr>
              <p:spPr>
                <a:xfrm>
                  <a:off x="6558772" y="2140802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10CE6CB6-DFBB-0F4A-89FC-4C35CF0FF3A6}"/>
                    </a:ext>
                  </a:extLst>
                </p:cNvPr>
                <p:cNvCxnSpPr>
                  <a:cxnSpLocks/>
                  <a:endCxn id="91" idx="2"/>
                </p:cNvCxnSpPr>
                <p:nvPr/>
              </p:nvCxnSpPr>
              <p:spPr>
                <a:xfrm flipV="1">
                  <a:off x="5637840" y="2304088"/>
                  <a:ext cx="282628" cy="31018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087E96F-F7B3-254A-9945-98346AEC7F42}"/>
                    </a:ext>
                  </a:extLst>
                </p:cNvPr>
                <p:cNvCxnSpPr>
                  <a:cxnSpLocks/>
                  <a:stCxn id="89" idx="6"/>
                  <a:endCxn id="92" idx="2"/>
                </p:cNvCxnSpPr>
                <p:nvPr/>
              </p:nvCxnSpPr>
              <p:spPr>
                <a:xfrm>
                  <a:off x="5602000" y="2623291"/>
                  <a:ext cx="318468" cy="31024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073946E2-E963-CA45-8677-258F2B8577AE}"/>
                    </a:ext>
                  </a:extLst>
                </p:cNvPr>
                <p:cNvCxnSpPr>
                  <a:cxnSpLocks/>
                  <a:stCxn id="90" idx="6"/>
                  <a:endCxn id="92" idx="2"/>
                </p:cNvCxnSpPr>
                <p:nvPr/>
              </p:nvCxnSpPr>
              <p:spPr>
                <a:xfrm flipV="1">
                  <a:off x="5602000" y="2933534"/>
                  <a:ext cx="318468" cy="3629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FF93D97-97B5-1840-B528-4511428D79D2}"/>
                    </a:ext>
                  </a:extLst>
                </p:cNvPr>
                <p:cNvCxnSpPr>
                  <a:cxnSpLocks/>
                  <a:stCxn id="90" idx="6"/>
                  <a:endCxn id="93" idx="1"/>
                </p:cNvCxnSpPr>
                <p:nvPr/>
              </p:nvCxnSpPr>
              <p:spPr>
                <a:xfrm>
                  <a:off x="5602000" y="3296508"/>
                  <a:ext cx="363902" cy="15629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BEAD6446-A825-7C40-AAE5-6BBBB01904C6}"/>
                    </a:ext>
                  </a:extLst>
                </p:cNvPr>
                <p:cNvCxnSpPr>
                  <a:cxnSpLocks/>
                  <a:stCxn id="91" idx="6"/>
                  <a:endCxn id="94" idx="2"/>
                </p:cNvCxnSpPr>
                <p:nvPr/>
              </p:nvCxnSpPr>
              <p:spPr>
                <a:xfrm flipV="1">
                  <a:off x="6230711" y="2295924"/>
                  <a:ext cx="328061" cy="8164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D3F30597-2735-814E-8602-222D7308416A}"/>
                    </a:ext>
                  </a:extLst>
                </p:cNvPr>
                <p:cNvCxnSpPr>
                  <a:cxnSpLocks/>
                  <a:stCxn id="90" idx="6"/>
                  <a:endCxn id="91" idx="2"/>
                </p:cNvCxnSpPr>
                <p:nvPr/>
              </p:nvCxnSpPr>
              <p:spPr>
                <a:xfrm flipV="1">
                  <a:off x="5602000" y="2304088"/>
                  <a:ext cx="318468" cy="99242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CAF3E557-35B8-684B-989C-F70555BEF638}"/>
                    </a:ext>
                  </a:extLst>
                </p:cNvPr>
                <p:cNvCxnSpPr>
                  <a:cxnSpLocks/>
                  <a:stCxn id="89" idx="6"/>
                  <a:endCxn id="93" idx="1"/>
                </p:cNvCxnSpPr>
                <p:nvPr/>
              </p:nvCxnSpPr>
              <p:spPr>
                <a:xfrm>
                  <a:off x="5602000" y="2623291"/>
                  <a:ext cx="363902" cy="8295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13CE30B4-3613-0D40-BE24-6B67473F934F}"/>
                    </a:ext>
                  </a:extLst>
                </p:cNvPr>
                <p:cNvCxnSpPr>
                  <a:cxnSpLocks/>
                  <a:stCxn id="92" idx="6"/>
                  <a:endCxn id="94" idx="2"/>
                </p:cNvCxnSpPr>
                <p:nvPr/>
              </p:nvCxnSpPr>
              <p:spPr>
                <a:xfrm flipV="1">
                  <a:off x="6230711" y="2295924"/>
                  <a:ext cx="328061" cy="63761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63B1996A-38A8-054D-B645-D613D8EF7C3D}"/>
                    </a:ext>
                  </a:extLst>
                </p:cNvPr>
                <p:cNvCxnSpPr>
                  <a:cxnSpLocks/>
                  <a:stCxn id="93" idx="6"/>
                  <a:endCxn id="80" idx="2"/>
                </p:cNvCxnSpPr>
                <p:nvPr/>
              </p:nvCxnSpPr>
              <p:spPr>
                <a:xfrm flipV="1">
                  <a:off x="6230711" y="3556594"/>
                  <a:ext cx="334907" cy="589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983426B-DF66-1142-9D61-DFF3DF295F76}"/>
                  </a:ext>
                </a:extLst>
              </p:cNvPr>
              <p:cNvGrpSpPr/>
              <p:nvPr/>
            </p:nvGrpSpPr>
            <p:grpSpPr>
              <a:xfrm>
                <a:off x="4628285" y="3885531"/>
                <a:ext cx="1174755" cy="1406267"/>
                <a:chOff x="4628285" y="3885531"/>
                <a:chExt cx="1174755" cy="1406267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D8F6B96-FF4B-C942-ACFA-BDC108F09049}"/>
                    </a:ext>
                  </a:extLst>
                </p:cNvPr>
                <p:cNvSpPr/>
                <p:nvPr/>
              </p:nvSpPr>
              <p:spPr>
                <a:xfrm>
                  <a:off x="4957752" y="4358349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D6382D8-08E6-2742-AC5D-4837BCDE53E1}"/>
                    </a:ext>
                  </a:extLst>
                </p:cNvPr>
                <p:cNvSpPr/>
                <p:nvPr/>
              </p:nvSpPr>
              <p:spPr>
                <a:xfrm>
                  <a:off x="4963192" y="4984276"/>
                  <a:ext cx="338907" cy="3075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AEEBDCBD-3710-4348-9576-BB4B4A9FBA1C}"/>
                    </a:ext>
                  </a:extLst>
                </p:cNvPr>
                <p:cNvCxnSpPr>
                  <a:cxnSpLocks/>
                  <a:stCxn id="91" idx="6"/>
                  <a:endCxn id="79" idx="2"/>
                </p:cNvCxnSpPr>
                <p:nvPr/>
              </p:nvCxnSpPr>
              <p:spPr>
                <a:xfrm>
                  <a:off x="4628285" y="3885531"/>
                  <a:ext cx="329467" cy="6265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9410EF2-FA4C-8241-8FE3-B7E091764485}"/>
                    </a:ext>
                  </a:extLst>
                </p:cNvPr>
                <p:cNvCxnSpPr>
                  <a:cxnSpLocks/>
                  <a:stCxn id="92" idx="6"/>
                  <a:endCxn id="79" idx="2"/>
                </p:cNvCxnSpPr>
                <p:nvPr/>
              </p:nvCxnSpPr>
              <p:spPr>
                <a:xfrm flipV="1">
                  <a:off x="4628285" y="4512110"/>
                  <a:ext cx="329467" cy="286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5F6C5C3-ADA4-5948-96C2-5EAE99D09383}"/>
                    </a:ext>
                  </a:extLst>
                </p:cNvPr>
                <p:cNvCxnSpPr>
                  <a:cxnSpLocks/>
                  <a:stCxn id="92" idx="6"/>
                  <a:endCxn id="80" idx="2"/>
                </p:cNvCxnSpPr>
                <p:nvPr/>
              </p:nvCxnSpPr>
              <p:spPr>
                <a:xfrm>
                  <a:off x="4628285" y="4514977"/>
                  <a:ext cx="334907" cy="6230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BF3E7BED-B82B-9746-9A22-51132B985833}"/>
                    </a:ext>
                  </a:extLst>
                </p:cNvPr>
                <p:cNvCxnSpPr>
                  <a:cxnSpLocks/>
                  <a:stCxn id="93" idx="6"/>
                  <a:endCxn id="79" idx="2"/>
                </p:cNvCxnSpPr>
                <p:nvPr/>
              </p:nvCxnSpPr>
              <p:spPr>
                <a:xfrm flipV="1">
                  <a:off x="4628285" y="4512110"/>
                  <a:ext cx="329467" cy="63182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4C33457-59AD-B145-96C1-49B67135457B}"/>
                    </a:ext>
                  </a:extLst>
                </p:cNvPr>
                <p:cNvSpPr/>
                <p:nvPr/>
              </p:nvSpPr>
              <p:spPr>
                <a:xfrm>
                  <a:off x="5492797" y="4357638"/>
                  <a:ext cx="310243" cy="31024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22C01E44-861D-E94C-B6AF-D8A9FA877F89}"/>
                    </a:ext>
                  </a:extLst>
                </p:cNvPr>
                <p:cNvCxnSpPr>
                  <a:cxnSpLocks/>
                  <a:endCxn id="85" idx="1"/>
                </p:cNvCxnSpPr>
                <p:nvPr/>
              </p:nvCxnSpPr>
              <p:spPr>
                <a:xfrm>
                  <a:off x="5234799" y="4002383"/>
                  <a:ext cx="303432" cy="40068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E823AF90-E75B-D348-A229-088664D943A0}"/>
                    </a:ext>
                  </a:extLst>
                </p:cNvPr>
                <p:cNvCxnSpPr>
                  <a:cxnSpLocks/>
                  <a:stCxn id="79" idx="6"/>
                  <a:endCxn id="85" idx="2"/>
                </p:cNvCxnSpPr>
                <p:nvPr/>
              </p:nvCxnSpPr>
              <p:spPr>
                <a:xfrm>
                  <a:off x="5296659" y="4512110"/>
                  <a:ext cx="196138" cy="65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802D1348-9A53-0E48-AA4D-B2118EA5A26F}"/>
                    </a:ext>
                  </a:extLst>
                </p:cNvPr>
                <p:cNvCxnSpPr>
                  <a:cxnSpLocks/>
                  <a:stCxn id="80" idx="7"/>
                  <a:endCxn id="85" idx="3"/>
                </p:cNvCxnSpPr>
                <p:nvPr/>
              </p:nvCxnSpPr>
              <p:spPr>
                <a:xfrm flipV="1">
                  <a:off x="5252467" y="4622447"/>
                  <a:ext cx="285764" cy="40686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C5827D-5F78-EA44-A4D9-D335EB5A2FDB}"/>
                </a:ext>
              </a:extLst>
            </p:cNvPr>
            <p:cNvSpPr txBox="1"/>
            <p:nvPr/>
          </p:nvSpPr>
          <p:spPr>
            <a:xfrm>
              <a:off x="3068713" y="6117683"/>
              <a:ext cx="2008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Collect Activation</a:t>
              </a:r>
            </a:p>
          </p:txBody>
        </p:sp>
      </p:grpSp>
      <p:sp>
        <p:nvSpPr>
          <p:cNvPr id="131" name="Arrow: Right 134">
            <a:extLst>
              <a:ext uri="{FF2B5EF4-FFF2-40B4-BE49-F238E27FC236}">
                <a16:creationId xmlns:a16="http://schemas.microsoft.com/office/drawing/2014/main" id="{91A1F0D1-CF33-D64E-A9C8-4A17F7552495}"/>
              </a:ext>
            </a:extLst>
          </p:cNvPr>
          <p:cNvSpPr/>
          <p:nvPr/>
        </p:nvSpPr>
        <p:spPr>
          <a:xfrm>
            <a:off x="10417873" y="4104518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2" name="Arrow: Right 138">
            <a:extLst>
              <a:ext uri="{FF2B5EF4-FFF2-40B4-BE49-F238E27FC236}">
                <a16:creationId xmlns:a16="http://schemas.microsoft.com/office/drawing/2014/main" id="{F040127F-5DDE-0A4E-AC8D-C37903C450F8}"/>
              </a:ext>
            </a:extLst>
          </p:cNvPr>
          <p:cNvSpPr/>
          <p:nvPr/>
        </p:nvSpPr>
        <p:spPr>
          <a:xfrm>
            <a:off x="10412279" y="4954240"/>
            <a:ext cx="547950" cy="2123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284B1C-9CE2-BA4C-8279-D9439692DA54}"/>
              </a:ext>
            </a:extLst>
          </p:cNvPr>
          <p:cNvSpPr txBox="1"/>
          <p:nvPr/>
        </p:nvSpPr>
        <p:spPr>
          <a:xfrm>
            <a:off x="11162127" y="403772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Clean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47DEC3-1466-534E-A18D-6FB86ED87AC0}"/>
              </a:ext>
            </a:extLst>
          </p:cNvPr>
          <p:cNvSpPr txBox="1"/>
          <p:nvPr/>
        </p:nvSpPr>
        <p:spPr>
          <a:xfrm>
            <a:off x="11087311" y="4839038"/>
            <a:ext cx="10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Trojaned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5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Performance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B2FF8FF-F26E-FB4C-B148-64A05205DA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61" y="2210234"/>
            <a:ext cx="11368167" cy="27826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C32D7A-5FDD-F040-9EC5-249998279B64}"/>
              </a:ext>
            </a:extLst>
          </p:cNvPr>
          <p:cNvSpPr/>
          <p:nvPr/>
        </p:nvSpPr>
        <p:spPr>
          <a:xfrm>
            <a:off x="8854552" y="1943328"/>
            <a:ext cx="1497724" cy="35630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AA97C-3FD9-8947-95AB-1869B04D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Trojan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920"/>
            <a:ext cx="10515600" cy="1879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Competition dataset (round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Topo Feature alone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Could be combined with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0B14AED-1733-424D-8107-604C010191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15" y="3844904"/>
            <a:ext cx="11458113" cy="18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3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11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Next Step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83" y="1704705"/>
            <a:ext cx="6166408" cy="2155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Investigate </a:t>
            </a:r>
            <a:r>
              <a:rPr lang="en-US" sz="3200" dirty="0" err="1"/>
              <a:t>Trojaned</a:t>
            </a:r>
            <a:r>
              <a:rPr lang="en-US" sz="3200" dirty="0"/>
              <a:t> models with strong short cuts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9292352-8558-E644-9C73-F63E1D6182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902" y="1316252"/>
            <a:ext cx="3733385" cy="2679158"/>
          </a:xfrm>
          <a:prstGeom prst="rect">
            <a:avLst/>
          </a:prstGeom>
          <a:effectLst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1C223E-F03E-FD4F-AF5B-FDFE0A138A5E}"/>
              </a:ext>
            </a:extLst>
          </p:cNvPr>
          <p:cNvSpPr/>
          <p:nvPr/>
        </p:nvSpPr>
        <p:spPr>
          <a:xfrm>
            <a:off x="9455327" y="2073136"/>
            <a:ext cx="1227542" cy="2155948"/>
          </a:xfrm>
          <a:prstGeom prst="ellipse">
            <a:avLst/>
          </a:prstGeom>
          <a:noFill/>
          <a:ln w="66675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29255"/>
                      <a:gd name="connsiteY0" fmla="*/ 1245476 h 2490952"/>
                      <a:gd name="connsiteX1" fmla="*/ 764628 w 1529255"/>
                      <a:gd name="connsiteY1" fmla="*/ 0 h 2490952"/>
                      <a:gd name="connsiteX2" fmla="*/ 1529256 w 1529255"/>
                      <a:gd name="connsiteY2" fmla="*/ 1245476 h 2490952"/>
                      <a:gd name="connsiteX3" fmla="*/ 764628 w 1529255"/>
                      <a:gd name="connsiteY3" fmla="*/ 2490952 h 2490952"/>
                      <a:gd name="connsiteX4" fmla="*/ 0 w 1529255"/>
                      <a:gd name="connsiteY4" fmla="*/ 1245476 h 249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9255" h="2490952" extrusionOk="0">
                        <a:moveTo>
                          <a:pt x="0" y="1245476"/>
                        </a:moveTo>
                        <a:cubicBezTo>
                          <a:pt x="-24522" y="542493"/>
                          <a:pt x="235381" y="40142"/>
                          <a:pt x="764628" y="0"/>
                        </a:cubicBezTo>
                        <a:cubicBezTo>
                          <a:pt x="1296189" y="23004"/>
                          <a:pt x="1403426" y="561620"/>
                          <a:pt x="1529256" y="1245476"/>
                        </a:cubicBezTo>
                        <a:cubicBezTo>
                          <a:pt x="1446273" y="2014370"/>
                          <a:pt x="1170481" y="2581818"/>
                          <a:pt x="764628" y="2490952"/>
                        </a:cubicBezTo>
                        <a:cubicBezTo>
                          <a:pt x="274185" y="2453665"/>
                          <a:pt x="107164" y="1984537"/>
                          <a:pt x="0" y="124547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6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39" y="1040282"/>
            <a:ext cx="11122748" cy="4357706"/>
          </a:xfrm>
        </p:spPr>
        <p:txBody>
          <a:bodyPr>
            <a:normAutofit/>
          </a:bodyPr>
          <a:lstStyle/>
          <a:p>
            <a:r>
              <a:rPr lang="en-US" dirty="0"/>
              <a:t>Research Interest and Background of SBU Team: Obsession with Topology</a:t>
            </a:r>
          </a:p>
          <a:p>
            <a:r>
              <a:rPr lang="en-US" dirty="0"/>
              <a:t>Approach 1: topology of neuron connection</a:t>
            </a:r>
          </a:p>
          <a:p>
            <a:r>
              <a:rPr lang="en-US" dirty="0">
                <a:solidFill>
                  <a:srgbClr val="C00000"/>
                </a:solidFill>
              </a:rPr>
              <a:t>Approach 2: reverse engineering with topological constraints</a:t>
            </a:r>
          </a:p>
          <a:p>
            <a:r>
              <a:rPr lang="en-US" dirty="0"/>
              <a:t>Approach 3 (Failed): topology of data representation</a:t>
            </a:r>
          </a:p>
          <a:p>
            <a:r>
              <a:rPr lang="en-US" dirty="0"/>
              <a:t>Approach 4 (NLP): attention-based characterization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59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72" y="373512"/>
            <a:ext cx="1209855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Topological Loss for Trigger Reconstruction [with SRI]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972" y="1447635"/>
            <a:ext cx="10515600" cy="1879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Reverse engineering approach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Huge search space; unknown target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Triggers are scattered, even for </a:t>
            </a:r>
            <a:r>
              <a:rPr lang="en-US" sz="2800" dirty="0" err="1"/>
              <a:t>Trojaned</a:t>
            </a:r>
            <a:r>
              <a:rPr lang="en-US" sz="2800" dirty="0"/>
              <a:t>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Solution: topological loss, diversity loss in reverse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text, sign, outdoor, different&#10;&#10;Description automatically generated">
            <a:extLst>
              <a:ext uri="{FF2B5EF4-FFF2-40B4-BE49-F238E27FC236}">
                <a16:creationId xmlns:a16="http://schemas.microsoft.com/office/drawing/2014/main" id="{0EEB09B8-9A5F-FF49-8712-D519F6EAD9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82" y="3531291"/>
            <a:ext cx="7236373" cy="2598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2E154-5514-0B4D-AB24-83B188CD49D3}"/>
              </a:ext>
            </a:extLst>
          </p:cNvPr>
          <p:cNvSpPr txBox="1"/>
          <p:nvPr/>
        </p:nvSpPr>
        <p:spPr>
          <a:xfrm>
            <a:off x="755208" y="6120142"/>
            <a:ext cx="73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Clean sample.   True Trigger        Reconstructed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A9E753-F358-4644-BCAA-2039804DEBB7}"/>
              </a:ext>
            </a:extLst>
          </p:cNvPr>
          <p:cNvGrpSpPr/>
          <p:nvPr/>
        </p:nvGrpSpPr>
        <p:grpSpPr>
          <a:xfrm>
            <a:off x="8807326" y="4015921"/>
            <a:ext cx="2735243" cy="1973579"/>
            <a:chOff x="9005254" y="4080848"/>
            <a:chExt cx="3142759" cy="219950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7679783-B3C1-734F-AB88-CB34807BE4CF}"/>
                </a:ext>
              </a:extLst>
            </p:cNvPr>
            <p:cNvSpPr/>
            <p:nvPr/>
          </p:nvSpPr>
          <p:spPr>
            <a:xfrm>
              <a:off x="9051949" y="4080848"/>
              <a:ext cx="2607276" cy="2199503"/>
            </a:xfrm>
            <a:custGeom>
              <a:avLst/>
              <a:gdLst>
                <a:gd name="connsiteX0" fmla="*/ 2001795 w 2001795"/>
                <a:gd name="connsiteY0" fmla="*/ 0 h 1767999"/>
                <a:gd name="connsiteX1" fmla="*/ 1915298 w 2001795"/>
                <a:gd name="connsiteY1" fmla="*/ 12357 h 1767999"/>
                <a:gd name="connsiteX2" fmla="*/ 1742303 w 2001795"/>
                <a:gd name="connsiteY2" fmla="*/ 24714 h 1767999"/>
                <a:gd name="connsiteX3" fmla="*/ 1668162 w 2001795"/>
                <a:gd name="connsiteY3" fmla="*/ 49427 h 1767999"/>
                <a:gd name="connsiteX4" fmla="*/ 1618735 w 2001795"/>
                <a:gd name="connsiteY4" fmla="*/ 61784 h 1767999"/>
                <a:gd name="connsiteX5" fmla="*/ 1544595 w 2001795"/>
                <a:gd name="connsiteY5" fmla="*/ 86498 h 1767999"/>
                <a:gd name="connsiteX6" fmla="*/ 1445741 w 2001795"/>
                <a:gd name="connsiteY6" fmla="*/ 160638 h 1767999"/>
                <a:gd name="connsiteX7" fmla="*/ 1371600 w 2001795"/>
                <a:gd name="connsiteY7" fmla="*/ 222422 h 1767999"/>
                <a:gd name="connsiteX8" fmla="*/ 1322173 w 2001795"/>
                <a:gd name="connsiteY8" fmla="*/ 296563 h 1767999"/>
                <a:gd name="connsiteX9" fmla="*/ 1297460 w 2001795"/>
                <a:gd name="connsiteY9" fmla="*/ 432487 h 1767999"/>
                <a:gd name="connsiteX10" fmla="*/ 1346887 w 2001795"/>
                <a:gd name="connsiteY10" fmla="*/ 593125 h 1767999"/>
                <a:gd name="connsiteX11" fmla="*/ 1359244 w 2001795"/>
                <a:gd name="connsiteY11" fmla="*/ 679622 h 1767999"/>
                <a:gd name="connsiteX12" fmla="*/ 1383957 w 2001795"/>
                <a:gd name="connsiteY12" fmla="*/ 926757 h 1767999"/>
                <a:gd name="connsiteX13" fmla="*/ 1359244 w 2001795"/>
                <a:gd name="connsiteY13" fmla="*/ 1173892 h 1767999"/>
                <a:gd name="connsiteX14" fmla="*/ 1334530 w 2001795"/>
                <a:gd name="connsiteY14" fmla="*/ 1248033 h 1767999"/>
                <a:gd name="connsiteX15" fmla="*/ 1285103 w 2001795"/>
                <a:gd name="connsiteY15" fmla="*/ 1322173 h 1767999"/>
                <a:gd name="connsiteX16" fmla="*/ 1198606 w 2001795"/>
                <a:gd name="connsiteY16" fmla="*/ 1445741 h 1767999"/>
                <a:gd name="connsiteX17" fmla="*/ 1062681 w 2001795"/>
                <a:gd name="connsiteY17" fmla="*/ 1544595 h 1767999"/>
                <a:gd name="connsiteX18" fmla="*/ 976184 w 2001795"/>
                <a:gd name="connsiteY18" fmla="*/ 1569309 h 1767999"/>
                <a:gd name="connsiteX19" fmla="*/ 939114 w 2001795"/>
                <a:gd name="connsiteY19" fmla="*/ 1594022 h 1767999"/>
                <a:gd name="connsiteX20" fmla="*/ 803190 w 2001795"/>
                <a:gd name="connsiteY20" fmla="*/ 1618736 h 1767999"/>
                <a:gd name="connsiteX21" fmla="*/ 729049 w 2001795"/>
                <a:gd name="connsiteY21" fmla="*/ 1668163 h 1767999"/>
                <a:gd name="connsiteX22" fmla="*/ 506627 w 2001795"/>
                <a:gd name="connsiteY22" fmla="*/ 1717590 h 1767999"/>
                <a:gd name="connsiteX23" fmla="*/ 407773 w 2001795"/>
                <a:gd name="connsiteY23" fmla="*/ 1742303 h 1767999"/>
                <a:gd name="connsiteX24" fmla="*/ 370703 w 2001795"/>
                <a:gd name="connsiteY24" fmla="*/ 1754660 h 1767999"/>
                <a:gd name="connsiteX25" fmla="*/ 0 w 2001795"/>
                <a:gd name="connsiteY25" fmla="*/ 1767017 h 176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1795" h="1767999">
                  <a:moveTo>
                    <a:pt x="2001795" y="0"/>
                  </a:moveTo>
                  <a:cubicBezTo>
                    <a:pt x="1972963" y="4119"/>
                    <a:pt x="1944292" y="9596"/>
                    <a:pt x="1915298" y="12357"/>
                  </a:cubicBezTo>
                  <a:cubicBezTo>
                    <a:pt x="1857747" y="17838"/>
                    <a:pt x="1799475" y="16138"/>
                    <a:pt x="1742303" y="24714"/>
                  </a:cubicBezTo>
                  <a:cubicBezTo>
                    <a:pt x="1716541" y="28578"/>
                    <a:pt x="1693435" y="43109"/>
                    <a:pt x="1668162" y="49427"/>
                  </a:cubicBezTo>
                  <a:cubicBezTo>
                    <a:pt x="1651686" y="53546"/>
                    <a:pt x="1635001" y="56904"/>
                    <a:pt x="1618735" y="61784"/>
                  </a:cubicBezTo>
                  <a:cubicBezTo>
                    <a:pt x="1593783" y="69270"/>
                    <a:pt x="1544595" y="86498"/>
                    <a:pt x="1544595" y="86498"/>
                  </a:cubicBezTo>
                  <a:cubicBezTo>
                    <a:pt x="1511644" y="111211"/>
                    <a:pt x="1480012" y="137790"/>
                    <a:pt x="1445741" y="160638"/>
                  </a:cubicBezTo>
                  <a:cubicBezTo>
                    <a:pt x="1412792" y="182604"/>
                    <a:pt x="1397214" y="189491"/>
                    <a:pt x="1371600" y="222422"/>
                  </a:cubicBezTo>
                  <a:cubicBezTo>
                    <a:pt x="1353365" y="245867"/>
                    <a:pt x="1322173" y="296563"/>
                    <a:pt x="1322173" y="296563"/>
                  </a:cubicBezTo>
                  <a:cubicBezTo>
                    <a:pt x="1307537" y="340474"/>
                    <a:pt x="1290474" y="383587"/>
                    <a:pt x="1297460" y="432487"/>
                  </a:cubicBezTo>
                  <a:cubicBezTo>
                    <a:pt x="1305383" y="487947"/>
                    <a:pt x="1330411" y="539579"/>
                    <a:pt x="1346887" y="593125"/>
                  </a:cubicBezTo>
                  <a:cubicBezTo>
                    <a:pt x="1351006" y="621957"/>
                    <a:pt x="1356028" y="650675"/>
                    <a:pt x="1359244" y="679622"/>
                  </a:cubicBezTo>
                  <a:cubicBezTo>
                    <a:pt x="1368386" y="761905"/>
                    <a:pt x="1383957" y="926757"/>
                    <a:pt x="1383957" y="926757"/>
                  </a:cubicBezTo>
                  <a:cubicBezTo>
                    <a:pt x="1376348" y="1048495"/>
                    <a:pt x="1386120" y="1084303"/>
                    <a:pt x="1359244" y="1173892"/>
                  </a:cubicBezTo>
                  <a:cubicBezTo>
                    <a:pt x="1351759" y="1198844"/>
                    <a:pt x="1348980" y="1226358"/>
                    <a:pt x="1334530" y="1248033"/>
                  </a:cubicBezTo>
                  <a:lnTo>
                    <a:pt x="1285103" y="1322173"/>
                  </a:lnTo>
                  <a:cubicBezTo>
                    <a:pt x="1266886" y="1395041"/>
                    <a:pt x="1279370" y="1381130"/>
                    <a:pt x="1198606" y="1445741"/>
                  </a:cubicBezTo>
                  <a:cubicBezTo>
                    <a:pt x="1174570" y="1464970"/>
                    <a:pt x="1090135" y="1535443"/>
                    <a:pt x="1062681" y="1544595"/>
                  </a:cubicBezTo>
                  <a:cubicBezTo>
                    <a:pt x="1009500" y="1562323"/>
                    <a:pt x="1038247" y="1553793"/>
                    <a:pt x="976184" y="1569309"/>
                  </a:cubicBezTo>
                  <a:cubicBezTo>
                    <a:pt x="963827" y="1577547"/>
                    <a:pt x="953442" y="1590115"/>
                    <a:pt x="939114" y="1594022"/>
                  </a:cubicBezTo>
                  <a:cubicBezTo>
                    <a:pt x="906313" y="1602968"/>
                    <a:pt x="840786" y="1597849"/>
                    <a:pt x="803190" y="1618736"/>
                  </a:cubicBezTo>
                  <a:cubicBezTo>
                    <a:pt x="777226" y="1633161"/>
                    <a:pt x="757864" y="1660959"/>
                    <a:pt x="729049" y="1668163"/>
                  </a:cubicBezTo>
                  <a:cubicBezTo>
                    <a:pt x="487966" y="1728433"/>
                    <a:pt x="788999" y="1654841"/>
                    <a:pt x="506627" y="1717590"/>
                  </a:cubicBezTo>
                  <a:cubicBezTo>
                    <a:pt x="473470" y="1724958"/>
                    <a:pt x="439995" y="1731562"/>
                    <a:pt x="407773" y="1742303"/>
                  </a:cubicBezTo>
                  <a:cubicBezTo>
                    <a:pt x="395416" y="1746422"/>
                    <a:pt x="383614" y="1752939"/>
                    <a:pt x="370703" y="1754660"/>
                  </a:cubicBezTo>
                  <a:cubicBezTo>
                    <a:pt x="231850" y="1773174"/>
                    <a:pt x="147483" y="1767017"/>
                    <a:pt x="0" y="1767017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DE813B-77E8-B14B-BBAF-F9B2D0C33D17}"/>
                </a:ext>
              </a:extLst>
            </p:cNvPr>
            <p:cNvSpPr/>
            <p:nvPr/>
          </p:nvSpPr>
          <p:spPr>
            <a:xfrm>
              <a:off x="9745838" y="4925582"/>
              <a:ext cx="247135" cy="226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FC5A70-8453-404B-87CB-9B7858948A51}"/>
                    </a:ext>
                  </a:extLst>
                </p:cNvPr>
                <p:cNvSpPr txBox="1"/>
                <p:nvPr/>
              </p:nvSpPr>
              <p:spPr>
                <a:xfrm>
                  <a:off x="9342281" y="4633204"/>
                  <a:ext cx="3583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FC5A70-8453-404B-87CB-9B7858948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81" y="4633204"/>
                  <a:ext cx="358346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EAA29C9-D0FD-7049-B565-94C372BAE32C}"/>
                </a:ext>
              </a:extLst>
            </p:cNvPr>
            <p:cNvCxnSpPr>
              <a:stCxn id="11" idx="6"/>
              <a:endCxn id="10" idx="10"/>
            </p:cNvCxnSpPr>
            <p:nvPr/>
          </p:nvCxnSpPr>
          <p:spPr>
            <a:xfrm flipV="1">
              <a:off x="9992973" y="4818733"/>
              <a:ext cx="813255" cy="220163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CD7F9A-F966-5B43-B541-4EEA6E707320}"/>
                </a:ext>
              </a:extLst>
            </p:cNvPr>
            <p:cNvSpPr/>
            <p:nvPr/>
          </p:nvSpPr>
          <p:spPr>
            <a:xfrm>
              <a:off x="10848339" y="4675773"/>
              <a:ext cx="247135" cy="226627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C1EC5E-055B-F54E-BECC-3A9F73B5F251}"/>
                    </a:ext>
                  </a:extLst>
                </p:cNvPr>
                <p:cNvSpPr txBox="1"/>
                <p:nvPr/>
              </p:nvSpPr>
              <p:spPr>
                <a:xfrm>
                  <a:off x="11082195" y="4398251"/>
                  <a:ext cx="3583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C1EC5E-055B-F54E-BECC-3A9F73B5F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195" y="4398251"/>
                  <a:ext cx="358346" cy="584775"/>
                </a:xfrm>
                <a:prstGeom prst="rect">
                  <a:avLst/>
                </a:prstGeom>
                <a:blipFill>
                  <a:blip r:embed="rId4"/>
                  <a:stretch>
                    <a:fillRect r="-76923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79827D-22D4-854E-9333-7BCC9C663CFF}"/>
                    </a:ext>
                  </a:extLst>
                </p:cNvPr>
                <p:cNvSpPr txBox="1"/>
                <p:nvPr/>
              </p:nvSpPr>
              <p:spPr>
                <a:xfrm>
                  <a:off x="9005254" y="5397849"/>
                  <a:ext cx="14811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79827D-22D4-854E-9333-7BCC9C663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5254" y="5397849"/>
                  <a:ext cx="1481168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B069D4-B907-5047-AD87-AA0D3C4AD90C}"/>
                    </a:ext>
                  </a:extLst>
                </p:cNvPr>
                <p:cNvSpPr txBox="1"/>
                <p:nvPr/>
              </p:nvSpPr>
              <p:spPr>
                <a:xfrm>
                  <a:off x="10666845" y="5497325"/>
                  <a:ext cx="14811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B069D4-B907-5047-AD87-AA0D3C4AD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6845" y="5497325"/>
                  <a:ext cx="1481168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14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85" y="105464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Topological loss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85" y="805516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Topological constraint: the trigger is a single 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Localized trigger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No strong assumption on shape/size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written as a </a:t>
            </a:r>
            <a:r>
              <a:rPr lang="en-US" sz="2800" b="1" dirty="0"/>
              <a:t>topological loss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C5A3D-A85F-274F-AABB-10FF85D7B2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115" y="3235979"/>
            <a:ext cx="7517524" cy="824671"/>
          </a:xfrm>
          <a:prstGeom prst="rect">
            <a:avLst/>
          </a:prstGeom>
        </p:spPr>
      </p:pic>
      <p:pic>
        <p:nvPicPr>
          <p:cNvPr id="9" name="Picture 8" descr="A picture containing text, sign, outdoor, street&#10;&#10;Description automatically generated">
            <a:extLst>
              <a:ext uri="{FF2B5EF4-FFF2-40B4-BE49-F238E27FC236}">
                <a16:creationId xmlns:a16="http://schemas.microsoft.com/office/drawing/2014/main" id="{CBB4D419-74F0-2944-B89E-7D824627F3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049" y="4400937"/>
            <a:ext cx="2186310" cy="2226010"/>
          </a:xfrm>
          <a:prstGeom prst="rect">
            <a:avLst/>
          </a:prstGeom>
        </p:spPr>
      </p:pic>
      <p:pic>
        <p:nvPicPr>
          <p:cNvPr id="14" name="Picture 13" descr="A picture containing text, sign, outdoor, different&#10;&#10;Description automatically generated">
            <a:extLst>
              <a:ext uri="{FF2B5EF4-FFF2-40B4-BE49-F238E27FC236}">
                <a16:creationId xmlns:a16="http://schemas.microsoft.com/office/drawing/2014/main" id="{625FF2EA-5211-714F-AAF5-70CE09FC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304" y="4275348"/>
            <a:ext cx="2283529" cy="2477188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497778B-622F-C54E-A4B7-D12CF3B49B32}"/>
              </a:ext>
            </a:extLst>
          </p:cNvPr>
          <p:cNvSpPr/>
          <p:nvPr/>
        </p:nvSpPr>
        <p:spPr>
          <a:xfrm>
            <a:off x="3936380" y="5196468"/>
            <a:ext cx="825191" cy="5018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365B-1272-BF44-BB1D-DE6D341C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Topological Loss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E722-24F5-8141-B966-2696F322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29" y="1545723"/>
            <a:ext cx="7344216" cy="4351338"/>
          </a:xfrm>
        </p:spPr>
        <p:txBody>
          <a:bodyPr/>
          <a:lstStyle/>
          <a:p>
            <a:r>
              <a:rPr lang="en-US" dirty="0"/>
              <a:t>Incorporating topological constraints into DNN</a:t>
            </a:r>
          </a:p>
          <a:p>
            <a:r>
              <a:rPr lang="en-US" dirty="0"/>
              <a:t>Segmentation, object counting, GAN</a:t>
            </a:r>
          </a:p>
          <a:p>
            <a:r>
              <a:rPr lang="en-US" dirty="0"/>
              <a:t>[NeurIPS’19, ICLR’19 Spotlight, ECCV’20 Oral, AAAI’21, MICCAI’21]</a:t>
            </a:r>
          </a:p>
        </p:txBody>
      </p:sp>
      <p:pic>
        <p:nvPicPr>
          <p:cNvPr id="4" name="Picture 3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CCCE818F-23FF-A746-937F-7F6A4E0751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045" y="126444"/>
            <a:ext cx="4046886" cy="3459435"/>
          </a:xfrm>
          <a:prstGeom prst="rect">
            <a:avLst/>
          </a:prstGeom>
        </p:spPr>
      </p:pic>
      <p:pic>
        <p:nvPicPr>
          <p:cNvPr id="8" name="Picture 7" descr="Diagram, application&#10;&#10;Description automatically generated">
            <a:extLst>
              <a:ext uri="{FF2B5EF4-FFF2-40B4-BE49-F238E27FC236}">
                <a16:creationId xmlns:a16="http://schemas.microsoft.com/office/drawing/2014/main" id="{E0D5906A-BFE8-FF46-90B5-EE57DC64C9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64" y="3721392"/>
            <a:ext cx="5904929" cy="2896607"/>
          </a:xfrm>
          <a:prstGeom prst="rect">
            <a:avLst/>
          </a:prstGeom>
        </p:spPr>
      </p:pic>
      <p:pic>
        <p:nvPicPr>
          <p:cNvPr id="9" name="Content Placeholder 6" descr="A glass window&#10;&#10;Description automatically generated">
            <a:extLst>
              <a:ext uri="{FF2B5EF4-FFF2-40B4-BE49-F238E27FC236}">
                <a16:creationId xmlns:a16="http://schemas.microsoft.com/office/drawing/2014/main" id="{E8D8F98D-8DDB-9B4C-AA31-A22121DD4C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4757" y="3612478"/>
            <a:ext cx="5433845" cy="28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39" y="1040282"/>
            <a:ext cx="11122748" cy="43577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Research Interest and Background of SBU Team: Obsession with Topology</a:t>
            </a:r>
          </a:p>
          <a:p>
            <a:r>
              <a:rPr lang="en-US" dirty="0"/>
              <a:t>Approach 1: topology of neuron connection</a:t>
            </a:r>
          </a:p>
          <a:p>
            <a:r>
              <a:rPr lang="en-US" dirty="0"/>
              <a:t>Approach 2: reverse engineering with topological constraints</a:t>
            </a:r>
          </a:p>
          <a:p>
            <a:r>
              <a:rPr lang="en-US" dirty="0"/>
              <a:t>Approach 3 (Failed): topology of data representation</a:t>
            </a:r>
          </a:p>
          <a:p>
            <a:r>
              <a:rPr lang="en-US" dirty="0"/>
              <a:t>Approach 4 (NLP): attention-based characterization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2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Diversity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8695"/>
            <a:ext cx="4904678" cy="18790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Generating multiple diverse triggers</a:t>
            </a:r>
          </a:p>
          <a:p>
            <a:r>
              <a:rPr lang="en-US" dirty="0"/>
              <a:t>Diversity loss</a:t>
            </a:r>
          </a:p>
          <a:p>
            <a:r>
              <a:rPr lang="en-US" dirty="0"/>
              <a:t>Increase chance of hitting the true trigger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76C5556-0A63-A742-9277-2DBDA62E50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080" y="-237041"/>
            <a:ext cx="5979948" cy="4463136"/>
          </a:xfrm>
          <a:prstGeom prst="rect">
            <a:avLst/>
          </a:prstGeom>
        </p:spPr>
      </p:pic>
      <p:pic>
        <p:nvPicPr>
          <p:cNvPr id="5" name="Picture 4" descr="A picture containing text, sign, outdoor, street&#10;&#10;Description automatically generated">
            <a:extLst>
              <a:ext uri="{FF2B5EF4-FFF2-40B4-BE49-F238E27FC236}">
                <a16:creationId xmlns:a16="http://schemas.microsoft.com/office/drawing/2014/main" id="{05AB0A6B-1C1A-254F-A382-19FF4124D5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907" y="4444102"/>
            <a:ext cx="5979948" cy="2030003"/>
          </a:xfrm>
          <a:prstGeom prst="rect">
            <a:avLst/>
          </a:prstGeom>
        </p:spPr>
      </p:pic>
      <p:pic>
        <p:nvPicPr>
          <p:cNvPr id="7" name="Picture 6" descr="A picture containing text, sign, outdoor, different&#10;&#10;Description automatically generated">
            <a:extLst>
              <a:ext uri="{FF2B5EF4-FFF2-40B4-BE49-F238E27FC236}">
                <a16:creationId xmlns:a16="http://schemas.microsoft.com/office/drawing/2014/main" id="{FFE86E00-835B-614B-91F6-368EF83DB3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237" y="4321461"/>
            <a:ext cx="2095816" cy="2273556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5DB51200-1B28-6E41-848A-D9A90CBBBF9A}"/>
              </a:ext>
            </a:extLst>
          </p:cNvPr>
          <p:cNvSpPr/>
          <p:nvPr/>
        </p:nvSpPr>
        <p:spPr>
          <a:xfrm>
            <a:off x="3170456" y="5186825"/>
            <a:ext cx="825191" cy="5018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Qualitative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926"/>
            <a:ext cx="10515600" cy="18790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text, sign, outdoor, different&#10;&#10;Description automatically generated">
            <a:extLst>
              <a:ext uri="{FF2B5EF4-FFF2-40B4-BE49-F238E27FC236}">
                <a16:creationId xmlns:a16="http://schemas.microsoft.com/office/drawing/2014/main" id="{0EEB09B8-9A5F-FF49-8712-D519F6EAD9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152" y="2271567"/>
            <a:ext cx="2490952" cy="2598569"/>
          </a:xfrm>
          <a:prstGeom prst="rect">
            <a:avLst/>
          </a:prstGeom>
        </p:spPr>
      </p:pic>
      <p:pic>
        <p:nvPicPr>
          <p:cNvPr id="4" name="Picture 3" descr="A picture containing text, sign, outdoor, street&#10;&#10;Description automatically generated">
            <a:extLst>
              <a:ext uri="{FF2B5EF4-FFF2-40B4-BE49-F238E27FC236}">
                <a16:creationId xmlns:a16="http://schemas.microsoft.com/office/drawing/2014/main" id="{9DC6AB69-011A-F342-B9DF-9E657B5216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152" y="2336681"/>
            <a:ext cx="7463009" cy="25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1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926"/>
            <a:ext cx="10515600" cy="18790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7E8B545-F087-7444-A25C-A33E151053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155" y="924666"/>
            <a:ext cx="7117693" cy="570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FA497-322F-E94C-85A5-B7CF2953EF9C}"/>
              </a:ext>
            </a:extLst>
          </p:cNvPr>
          <p:cNvSpPr txBox="1"/>
          <p:nvPr/>
        </p:nvSpPr>
        <p:spPr>
          <a:xfrm>
            <a:off x="1292772" y="204952"/>
            <a:ext cx="726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Clean </a:t>
            </a:r>
            <a:r>
              <a:rPr lang="en-US" sz="2800" dirty="0" err="1"/>
              <a:t>Img</a:t>
            </a:r>
            <a:r>
              <a:rPr lang="en-US" sz="2800" dirty="0"/>
              <a:t>      DLTND         with Reg.     with Topo</a:t>
            </a:r>
          </a:p>
        </p:txBody>
      </p:sp>
    </p:spTree>
    <p:extLst>
      <p:ext uri="{BB962C8B-B14F-4D97-AF65-F5344CB8AC3E}">
        <p14:creationId xmlns:p14="http://schemas.microsoft.com/office/powerpoint/2010/main" val="28067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Pipeline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7E5AC7-FD97-5643-9525-605FF8B8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5" y="1399085"/>
            <a:ext cx="12169175" cy="5093790"/>
          </a:xfrm>
        </p:spPr>
      </p:pic>
    </p:spTree>
    <p:extLst>
      <p:ext uri="{BB962C8B-B14F-4D97-AF65-F5344CB8AC3E}">
        <p14:creationId xmlns:p14="http://schemas.microsoft.com/office/powerpoint/2010/main" val="269570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5FFE-BA19-534B-ADE7-DB0D83E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7828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Quantitative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AFC7A-42EF-1D4C-9D82-01D50F6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926"/>
            <a:ext cx="10515600" cy="18790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D763CE-6B1F-4E4E-B477-95F5CC4A54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59876"/>
            <a:ext cx="12192000" cy="227395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054A74E-FAB5-9043-B619-4D30B011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9872" y="4717345"/>
            <a:ext cx="7192142" cy="17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310-2B6E-3349-917B-41BF96E8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51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TrojAI</a:t>
            </a:r>
            <a:r>
              <a:rPr lang="en-US" b="1" dirty="0">
                <a:solidFill>
                  <a:srgbClr val="0070C0"/>
                </a:solidFill>
              </a:rPr>
              <a:t> 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0299-5259-2241-B559-0835EC63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530" y="1451114"/>
            <a:ext cx="10939669" cy="528133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CNN Networks</a:t>
            </a:r>
          </a:p>
          <a:p>
            <a:pPr lvl="1"/>
            <a:r>
              <a:rPr lang="en-US" sz="2800" dirty="0"/>
              <a:t>Approach 1: Topology of Neuron Connection [NeurIPS’21]</a:t>
            </a:r>
          </a:p>
          <a:p>
            <a:pPr lvl="2"/>
            <a:r>
              <a:rPr lang="en-US" sz="2400" dirty="0"/>
              <a:t>Idea: inspect topology of neuron correlation network, using theory of persistent homology</a:t>
            </a:r>
          </a:p>
          <a:p>
            <a:pPr lvl="2"/>
            <a:r>
              <a:rPr lang="en-US" sz="2400" dirty="0"/>
              <a:t>Strength: transparency – explanation of the mechanism of </a:t>
            </a:r>
            <a:r>
              <a:rPr lang="en-US" sz="2400" dirty="0" err="1"/>
              <a:t>Trojaned</a:t>
            </a:r>
            <a:r>
              <a:rPr lang="en-US" sz="2400" dirty="0"/>
              <a:t> networks</a:t>
            </a:r>
          </a:p>
          <a:p>
            <a:pPr lvl="2"/>
            <a:r>
              <a:rPr lang="en-US" sz="2400" dirty="0"/>
              <a:t>Weakness: architecture-specific, hard to generalize across different networks and settings</a:t>
            </a:r>
          </a:p>
          <a:p>
            <a:pPr lvl="1"/>
            <a:r>
              <a:rPr lang="en-US" sz="2800" dirty="0"/>
              <a:t>Approach 2: Trigger Reverse Engineering with Topological Prior [Submitted]</a:t>
            </a:r>
          </a:p>
          <a:p>
            <a:pPr lvl="2"/>
            <a:r>
              <a:rPr lang="en-US" sz="2400" dirty="0"/>
              <a:t>Idea: reconstruct triggers with topological constraints – a few connected components</a:t>
            </a:r>
          </a:p>
          <a:p>
            <a:pPr lvl="2"/>
            <a:r>
              <a:rPr lang="en-US" sz="2400" dirty="0"/>
              <a:t>Strength: powerful in practice when combined with SRI’s reverse engineering pipeline</a:t>
            </a:r>
          </a:p>
          <a:p>
            <a:pPr lvl="2"/>
            <a:r>
              <a:rPr lang="en-US" sz="2400" dirty="0"/>
              <a:t>Weakness: assumption of locality of triggers</a:t>
            </a:r>
          </a:p>
        </p:txBody>
      </p:sp>
    </p:spTree>
    <p:extLst>
      <p:ext uri="{BB962C8B-B14F-4D97-AF65-F5344CB8AC3E}">
        <p14:creationId xmlns:p14="http://schemas.microsoft.com/office/powerpoint/2010/main" val="157574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39" y="1040282"/>
            <a:ext cx="11122748" cy="4357706"/>
          </a:xfrm>
        </p:spPr>
        <p:txBody>
          <a:bodyPr>
            <a:normAutofit/>
          </a:bodyPr>
          <a:lstStyle/>
          <a:p>
            <a:r>
              <a:rPr lang="en-US" dirty="0"/>
              <a:t>Research Interest and Background of SBU Team: Obsession with Topology</a:t>
            </a:r>
          </a:p>
          <a:p>
            <a:r>
              <a:rPr lang="en-US" dirty="0"/>
              <a:t>Approach 1: topology of neuron connection</a:t>
            </a:r>
          </a:p>
          <a:p>
            <a:r>
              <a:rPr lang="en-US" dirty="0"/>
              <a:t>Approach 2: reverse engineering with topological constraints</a:t>
            </a:r>
          </a:p>
          <a:p>
            <a:r>
              <a:rPr lang="en-US" dirty="0">
                <a:solidFill>
                  <a:srgbClr val="C00000"/>
                </a:solidFill>
              </a:rPr>
              <a:t>Approach 3 (Failed): topology of data representation</a:t>
            </a:r>
          </a:p>
          <a:p>
            <a:r>
              <a:rPr lang="en-US" dirty="0"/>
              <a:t>Approach 4 (NLP): attention-based characterization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30BE15-0FDE-4AA6-9A09-DFDA8391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19" y="43318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Train a Model Robust to Label Noise</a:t>
            </a:r>
          </a:p>
        </p:txBody>
      </p:sp>
      <p:sp>
        <p:nvSpPr>
          <p:cNvPr id="60" name="Slide Number Placeholder 2">
            <a:extLst>
              <a:ext uri="{FF2B5EF4-FFF2-40B4-BE49-F238E27FC236}">
                <a16:creationId xmlns:a16="http://schemas.microsoft.com/office/drawing/2014/main" id="{ACFFED97-C01C-4EAC-8F6B-62319C03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93" y="6356349"/>
            <a:ext cx="2743200" cy="365125"/>
          </a:xfrm>
        </p:spPr>
        <p:txBody>
          <a:bodyPr/>
          <a:lstStyle/>
          <a:p>
            <a:fld id="{033115EC-E693-40A9-9272-284CF9357C95}" type="slidenum">
              <a:rPr lang="en-US" smtClean="0"/>
              <a:t>37</a:t>
            </a:fld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F4A204-8400-4B0F-AA19-3AF5642406BF}"/>
              </a:ext>
            </a:extLst>
          </p:cNvPr>
          <p:cNvSpPr/>
          <p:nvPr/>
        </p:nvSpPr>
        <p:spPr>
          <a:xfrm>
            <a:off x="716040" y="1093240"/>
            <a:ext cx="105916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Train with </a:t>
            </a:r>
            <a:r>
              <a:rPr lang="en-US" sz="2400" b="1" dirty="0"/>
              <a:t>noisy data</a:t>
            </a:r>
            <a:r>
              <a:rPr lang="en-US" sz="2400" b="0" dirty="0"/>
              <a:t>.</a:t>
            </a:r>
          </a:p>
          <a:p>
            <a:r>
              <a:rPr lang="en-US" sz="2400" dirty="0"/>
              <a:t>But require to give </a:t>
            </a:r>
            <a:r>
              <a:rPr lang="en-US" sz="2400" b="1" dirty="0"/>
              <a:t>correct prediction</a:t>
            </a:r>
            <a:r>
              <a:rPr lang="en-US" sz="2400" dirty="0"/>
              <a:t> at inference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[AISTATS’19, ICML’20, NeurIPS’20, ICLR’21 Spotlight]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0ED1B-40BA-4EA4-A583-AC7094330188}"/>
              </a:ext>
            </a:extLst>
          </p:cNvPr>
          <p:cNvGrpSpPr/>
          <p:nvPr/>
        </p:nvGrpSpPr>
        <p:grpSpPr>
          <a:xfrm>
            <a:off x="2007329" y="4025680"/>
            <a:ext cx="7231757" cy="1640663"/>
            <a:chOff x="2384050" y="5159578"/>
            <a:chExt cx="6898774" cy="161519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DD53DD1-A237-4FE4-8B4E-58F95EFFD60A}"/>
                </a:ext>
              </a:extLst>
            </p:cNvPr>
            <p:cNvSpPr/>
            <p:nvPr/>
          </p:nvSpPr>
          <p:spPr>
            <a:xfrm>
              <a:off x="4685914" y="5159578"/>
              <a:ext cx="2147623" cy="1566098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55D3BFF-16DC-4606-ADE4-3E5317372327}"/>
                </a:ext>
              </a:extLst>
            </p:cNvPr>
            <p:cNvGrpSpPr/>
            <p:nvPr/>
          </p:nvGrpSpPr>
          <p:grpSpPr>
            <a:xfrm>
              <a:off x="2384050" y="5202039"/>
              <a:ext cx="6898774" cy="1572731"/>
              <a:chOff x="1050094" y="5092605"/>
              <a:chExt cx="6898774" cy="1572731"/>
            </a:xfrm>
          </p:grpSpPr>
          <p:pic>
            <p:nvPicPr>
              <p:cNvPr id="65" name="Picture 64" descr="A cat that is looking at the camera&#10;&#10;Description automatically generated">
                <a:extLst>
                  <a:ext uri="{FF2B5EF4-FFF2-40B4-BE49-F238E27FC236}">
                    <a16:creationId xmlns:a16="http://schemas.microsoft.com/office/drawing/2014/main" id="{B5AA6521-8E81-459D-A9FF-5B5F12952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50094" y="5313814"/>
                <a:ext cx="1190882" cy="1083427"/>
              </a:xfrm>
              <a:prstGeom prst="rect">
                <a:avLst/>
              </a:prstGeom>
            </p:spPr>
          </p:pic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013B15ED-ADDE-4076-9CE6-13990F6C0F54}"/>
                  </a:ext>
                </a:extLst>
              </p:cNvPr>
              <p:cNvSpPr/>
              <p:nvPr/>
            </p:nvSpPr>
            <p:spPr>
              <a:xfrm>
                <a:off x="2395859" y="5778402"/>
                <a:ext cx="814382" cy="23039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3EEDD2-053B-4EB0-A00C-2AB9CAE1DD64}"/>
                  </a:ext>
                </a:extLst>
              </p:cNvPr>
              <p:cNvSpPr txBox="1"/>
              <p:nvPr/>
            </p:nvSpPr>
            <p:spPr>
              <a:xfrm>
                <a:off x="5669429" y="5540926"/>
                <a:ext cx="10631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Inference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B9C78DE3-EF18-419D-B8B2-A6F5A07D1F92}"/>
                  </a:ext>
                </a:extLst>
              </p:cNvPr>
              <p:cNvSpPr/>
              <p:nvPr/>
            </p:nvSpPr>
            <p:spPr>
              <a:xfrm>
                <a:off x="5759142" y="5793827"/>
                <a:ext cx="814382" cy="23039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BD5088D-FCDC-4E54-B759-63237120869F}"/>
                  </a:ext>
                </a:extLst>
              </p:cNvPr>
              <p:cNvSpPr/>
              <p:nvPr/>
            </p:nvSpPr>
            <p:spPr>
              <a:xfrm>
                <a:off x="7080406" y="5092605"/>
                <a:ext cx="498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Cat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70" name="Picture 69" descr="A cat that is looking at the camera&#10;&#10;Description automatically generated">
                <a:extLst>
                  <a:ext uri="{FF2B5EF4-FFF2-40B4-BE49-F238E27FC236}">
                    <a16:creationId xmlns:a16="http://schemas.microsoft.com/office/drawing/2014/main" id="{05F1E32E-89F5-4D1E-9EE9-C0F21E554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7986" y="5342599"/>
                <a:ext cx="1190882" cy="108342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915766C-0ECD-43B0-85E3-F8F65D16C4F7}"/>
                      </a:ext>
                    </a:extLst>
                  </p:cNvPr>
                  <p:cNvSpPr txBox="1"/>
                  <p:nvPr/>
                </p:nvSpPr>
                <p:spPr>
                  <a:xfrm>
                    <a:off x="3483967" y="5742006"/>
                    <a:ext cx="220007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b="1" dirty="0"/>
                  </a:p>
                  <a:p>
                    <a:r>
                      <a:rPr lang="en-US" b="1" dirty="0"/>
                      <a:t>Robust Model </a:t>
                    </a:r>
                  </a:p>
                  <a:p>
                    <a:r>
                      <a:rPr lang="en-US" altLang="zh-CN" b="1" dirty="0"/>
                      <a:t>Trained with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915766C-0ECD-43B0-85E3-F8F65D16C4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3967" y="5742006"/>
                    <a:ext cx="2200076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93" r="-1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73229E0-8308-4F4C-92A5-42FE3E0C5C88}"/>
                  </a:ext>
                </a:extLst>
              </p:cNvPr>
              <p:cNvGrpSpPr/>
              <p:nvPr/>
            </p:nvGrpSpPr>
            <p:grpSpPr>
              <a:xfrm>
                <a:off x="3797131" y="5132457"/>
                <a:ext cx="1299548" cy="876339"/>
                <a:chOff x="3927648" y="2040879"/>
                <a:chExt cx="2174498" cy="1473418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C0BBE44-7A30-471F-B2E5-5EFD359BAF28}"/>
                    </a:ext>
                  </a:extLst>
                </p:cNvPr>
                <p:cNvGrpSpPr/>
                <p:nvPr/>
              </p:nvGrpSpPr>
              <p:grpSpPr>
                <a:xfrm>
                  <a:off x="3927648" y="2040879"/>
                  <a:ext cx="2174498" cy="1473418"/>
                  <a:chOff x="3894666" y="2088332"/>
                  <a:chExt cx="2174498" cy="1473418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277E6E39-CB70-4145-8DBF-BD706FFC99C4}"/>
                      </a:ext>
                    </a:extLst>
                  </p:cNvPr>
                  <p:cNvGrpSpPr/>
                  <p:nvPr/>
                </p:nvGrpSpPr>
                <p:grpSpPr>
                  <a:xfrm>
                    <a:off x="3894666" y="2313213"/>
                    <a:ext cx="381000" cy="1083452"/>
                    <a:chOff x="4038600" y="2294467"/>
                    <a:chExt cx="381000" cy="1083452"/>
                  </a:xfrm>
                </p:grpSpPr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61FCF36D-6273-4C23-82E3-553D1F3A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8600" y="2294467"/>
                      <a:ext cx="381000" cy="372533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438B57FA-7324-4607-AD8E-A104F7F2C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8600" y="3005386"/>
                      <a:ext cx="381000" cy="372533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0A23C178-99F6-4C26-9085-45DA3ECF12A1}"/>
                      </a:ext>
                    </a:extLst>
                  </p:cNvPr>
                  <p:cNvGrpSpPr/>
                  <p:nvPr/>
                </p:nvGrpSpPr>
                <p:grpSpPr>
                  <a:xfrm>
                    <a:off x="4876630" y="2088332"/>
                    <a:ext cx="384807" cy="1473418"/>
                    <a:chOff x="4876630" y="2320008"/>
                    <a:chExt cx="384807" cy="1473418"/>
                  </a:xfrm>
                </p:grpSpPr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27774251-0ACA-4B3E-BD51-3DADA73808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6630" y="2320008"/>
                      <a:ext cx="384807" cy="935800"/>
                      <a:chOff x="4278832" y="2243276"/>
                      <a:chExt cx="384807" cy="935800"/>
                    </a:xfrm>
                  </p:grpSpPr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FBFB4683-7A6A-4096-8361-B22C3F1AF9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78832" y="2243276"/>
                        <a:ext cx="381000" cy="372533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 w="38100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90" name="Oval 89">
                        <a:extLst>
                          <a:ext uri="{FF2B5EF4-FFF2-40B4-BE49-F238E27FC236}">
                            <a16:creationId xmlns:a16="http://schemas.microsoft.com/office/drawing/2014/main" id="{BA9EF4D6-8546-4386-9672-C2A8C84D9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2639" y="2806543"/>
                        <a:ext cx="381000" cy="372533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 w="38100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380A3991-50F2-4EA4-9948-B2AE131F7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630" y="3420893"/>
                      <a:ext cx="381000" cy="372533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CD981CC-9D9A-4D55-9E02-2CBB04F68B0D}"/>
                      </a:ext>
                    </a:extLst>
                  </p:cNvPr>
                  <p:cNvSpPr/>
                  <p:nvPr/>
                </p:nvSpPr>
                <p:spPr>
                  <a:xfrm>
                    <a:off x="5688164" y="2643301"/>
                    <a:ext cx="381000" cy="372533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4877CF06-2A56-4332-982A-7A304F679DAF}"/>
                    </a:ext>
                  </a:extLst>
                </p:cNvPr>
                <p:cNvCxnSpPr>
                  <a:cxnSpLocks/>
                  <a:stCxn id="91" idx="7"/>
                  <a:endCxn id="89" idx="2"/>
                </p:cNvCxnSpPr>
                <p:nvPr/>
              </p:nvCxnSpPr>
              <p:spPr>
                <a:xfrm flipV="1">
                  <a:off x="4252852" y="2227146"/>
                  <a:ext cx="656760" cy="9317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7B2E03A-24A2-4303-83DE-9D4D3B71CD18}"/>
                    </a:ext>
                  </a:extLst>
                </p:cNvPr>
                <p:cNvCxnSpPr>
                  <a:cxnSpLocks/>
                  <a:stCxn id="91" idx="6"/>
                  <a:endCxn id="90" idx="1"/>
                </p:cNvCxnSpPr>
                <p:nvPr/>
              </p:nvCxnSpPr>
              <p:spPr>
                <a:xfrm>
                  <a:off x="4308648" y="2452027"/>
                  <a:ext cx="660567" cy="2066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396BA715-8E96-4E25-9968-5455190FFEF9}"/>
                    </a:ext>
                  </a:extLst>
                </p:cNvPr>
                <p:cNvCxnSpPr>
                  <a:cxnSpLocks/>
                  <a:stCxn id="91" idx="5"/>
                  <a:endCxn id="88" idx="2"/>
                </p:cNvCxnSpPr>
                <p:nvPr/>
              </p:nvCxnSpPr>
              <p:spPr>
                <a:xfrm>
                  <a:off x="4252852" y="2583737"/>
                  <a:ext cx="656760" cy="74429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47D47235-827C-4F42-B098-B8F18791FE7F}"/>
                    </a:ext>
                  </a:extLst>
                </p:cNvPr>
                <p:cNvCxnSpPr>
                  <a:cxnSpLocks/>
                  <a:stCxn id="92" idx="7"/>
                  <a:endCxn id="89" idx="2"/>
                </p:cNvCxnSpPr>
                <p:nvPr/>
              </p:nvCxnSpPr>
              <p:spPr>
                <a:xfrm flipV="1">
                  <a:off x="4252852" y="2227146"/>
                  <a:ext cx="656760" cy="80408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DB20281-67D1-40DA-9477-EF75C7CEF5C0}"/>
                    </a:ext>
                  </a:extLst>
                </p:cNvPr>
                <p:cNvCxnSpPr>
                  <a:cxnSpLocks/>
                  <a:stCxn id="92" idx="6"/>
                  <a:endCxn id="90" idx="3"/>
                </p:cNvCxnSpPr>
                <p:nvPr/>
              </p:nvCxnSpPr>
              <p:spPr>
                <a:xfrm flipV="1">
                  <a:off x="4308648" y="2922123"/>
                  <a:ext cx="660567" cy="24082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D873564-EFA3-4D1B-9C3E-AF825EBDD49C}"/>
                    </a:ext>
                  </a:extLst>
                </p:cNvPr>
                <p:cNvCxnSpPr>
                  <a:cxnSpLocks/>
                  <a:stCxn id="92" idx="5"/>
                  <a:endCxn id="88" idx="2"/>
                </p:cNvCxnSpPr>
                <p:nvPr/>
              </p:nvCxnSpPr>
              <p:spPr>
                <a:xfrm>
                  <a:off x="4252852" y="3294656"/>
                  <a:ext cx="656760" cy="333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23940E74-62C6-4CBC-939A-CBF5BA58C5C9}"/>
                    </a:ext>
                  </a:extLst>
                </p:cNvPr>
                <p:cNvCxnSpPr>
                  <a:cxnSpLocks/>
                  <a:stCxn id="89" idx="6"/>
                  <a:endCxn id="86" idx="1"/>
                </p:cNvCxnSpPr>
                <p:nvPr/>
              </p:nvCxnSpPr>
              <p:spPr>
                <a:xfrm>
                  <a:off x="5290612" y="2227146"/>
                  <a:ext cx="486330" cy="4232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F929E6B-5EE8-42C2-84B8-8509CF9CEBA8}"/>
                    </a:ext>
                  </a:extLst>
                </p:cNvPr>
                <p:cNvCxnSpPr>
                  <a:cxnSpLocks/>
                  <a:stCxn id="90" idx="6"/>
                  <a:endCxn id="86" idx="2"/>
                </p:cNvCxnSpPr>
                <p:nvPr/>
              </p:nvCxnSpPr>
              <p:spPr>
                <a:xfrm flipV="1">
                  <a:off x="5294419" y="2782115"/>
                  <a:ext cx="426727" cy="829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D7532E9D-C77A-4AC9-99A2-E20EC27830FA}"/>
                    </a:ext>
                  </a:extLst>
                </p:cNvPr>
                <p:cNvCxnSpPr>
                  <a:cxnSpLocks/>
                  <a:endCxn id="86" idx="3"/>
                </p:cNvCxnSpPr>
                <p:nvPr/>
              </p:nvCxnSpPr>
              <p:spPr>
                <a:xfrm flipV="1">
                  <a:off x="5310356" y="2913825"/>
                  <a:ext cx="466586" cy="38083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44E1C4A1-2187-41E0-ACDF-8D96844FC204}"/>
                      </a:ext>
                    </a:extLst>
                  </p:cNvPr>
                  <p:cNvSpPr/>
                  <p:nvPr/>
                </p:nvSpPr>
                <p:spPr>
                  <a:xfrm>
                    <a:off x="1458591" y="5097255"/>
                    <a:ext cx="41549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lang="en-US" sz="2400" b="1" dirty="0">
                      <a:latin typeface="Bodoni MT Black" panose="02070A030806060202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EC5D85A-85DA-4584-AE9A-0A74048B6F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8591" y="5097255"/>
                    <a:ext cx="41549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FFFAF7-FDB4-264A-9A49-4DC1A23B3C8F}"/>
              </a:ext>
            </a:extLst>
          </p:cNvPr>
          <p:cNvGrpSpPr/>
          <p:nvPr/>
        </p:nvGrpSpPr>
        <p:grpSpPr>
          <a:xfrm>
            <a:off x="1968198" y="2202899"/>
            <a:ext cx="6483302" cy="1640663"/>
            <a:chOff x="304800" y="1185332"/>
            <a:chExt cx="7868363" cy="20674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638FE6-4EA8-AB4B-9276-F2ABFCA224A5}"/>
                </a:ext>
              </a:extLst>
            </p:cNvPr>
            <p:cNvGrpSpPr/>
            <p:nvPr/>
          </p:nvGrpSpPr>
          <p:grpSpPr>
            <a:xfrm>
              <a:off x="2403874" y="1359772"/>
              <a:ext cx="969320" cy="1756404"/>
              <a:chOff x="2157983" y="1209055"/>
              <a:chExt cx="1022445" cy="1970830"/>
            </a:xfrm>
          </p:grpSpPr>
          <p:pic>
            <p:nvPicPr>
              <p:cNvPr id="38" name="Picture 37" descr="A cat that is looking at the camera&#10;&#10;Description automatically generated">
                <a:extLst>
                  <a:ext uri="{FF2B5EF4-FFF2-40B4-BE49-F238E27FC236}">
                    <a16:creationId xmlns:a16="http://schemas.microsoft.com/office/drawing/2014/main" id="{F7619A53-5223-7A4C-9F46-2F26D5F6A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57983" y="1209055"/>
                <a:ext cx="1016000" cy="983278"/>
              </a:xfrm>
              <a:prstGeom prst="rect">
                <a:avLst/>
              </a:prstGeom>
            </p:spPr>
          </p:pic>
          <p:pic>
            <p:nvPicPr>
              <p:cNvPr id="39" name="Picture 38" descr="A brown and white dog lying on green grass&#10;&#10;Description automatically generated">
                <a:extLst>
                  <a:ext uri="{FF2B5EF4-FFF2-40B4-BE49-F238E27FC236}">
                    <a16:creationId xmlns:a16="http://schemas.microsoft.com/office/drawing/2014/main" id="{2151C569-C7DA-0F4A-A7A4-BC3D276399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943"/>
              <a:stretch/>
            </p:blipFill>
            <p:spPr>
              <a:xfrm>
                <a:off x="2173735" y="2192333"/>
                <a:ext cx="1006693" cy="987552"/>
              </a:xfrm>
              <a:prstGeom prst="rect">
                <a:avLst/>
              </a:prstGeom>
            </p:spPr>
          </p:pic>
        </p:grpSp>
        <p:sp>
          <p:nvSpPr>
            <p:cNvPr id="40" name="Arrow: Right 45">
              <a:extLst>
                <a:ext uri="{FF2B5EF4-FFF2-40B4-BE49-F238E27FC236}">
                  <a16:creationId xmlns:a16="http://schemas.microsoft.com/office/drawing/2014/main" id="{925B2CBF-49F1-7646-9512-C364D5ECD34E}"/>
                </a:ext>
              </a:extLst>
            </p:cNvPr>
            <p:cNvSpPr/>
            <p:nvPr/>
          </p:nvSpPr>
          <p:spPr>
            <a:xfrm>
              <a:off x="3609997" y="2057875"/>
              <a:ext cx="762035" cy="26661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EF81D9-8F6B-F841-9B7D-D9EC41FCAF9E}"/>
                </a:ext>
              </a:extLst>
            </p:cNvPr>
            <p:cNvSpPr txBox="1"/>
            <p:nvPr/>
          </p:nvSpPr>
          <p:spPr>
            <a:xfrm>
              <a:off x="3319256" y="1676775"/>
              <a:ext cx="1327737" cy="46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Training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884FBD-FF27-CA4E-98D4-27FF3E2D3B0F}"/>
                </a:ext>
              </a:extLst>
            </p:cNvPr>
            <p:cNvGrpSpPr/>
            <p:nvPr/>
          </p:nvGrpSpPr>
          <p:grpSpPr>
            <a:xfrm>
              <a:off x="4527348" y="1414825"/>
              <a:ext cx="3262920" cy="1543056"/>
              <a:chOff x="4621874" y="3642132"/>
              <a:chExt cx="3173100" cy="1474876"/>
            </a:xfrm>
          </p:grpSpPr>
          <p:sp>
            <p:nvSpPr>
              <p:cNvPr id="43" name="Rectangle: Rounded Corners 130">
                <a:extLst>
                  <a:ext uri="{FF2B5EF4-FFF2-40B4-BE49-F238E27FC236}">
                    <a16:creationId xmlns:a16="http://schemas.microsoft.com/office/drawing/2014/main" id="{E980D157-AF3B-7D4B-8FC7-641B4ACA50F4}"/>
                  </a:ext>
                </a:extLst>
              </p:cNvPr>
              <p:cNvSpPr/>
              <p:nvPr/>
            </p:nvSpPr>
            <p:spPr>
              <a:xfrm>
                <a:off x="4621874" y="3642132"/>
                <a:ext cx="2905793" cy="1474876"/>
              </a:xfrm>
              <a:prstGeom prst="roundRect">
                <a:avLst/>
              </a:prstGeom>
              <a:noFill/>
              <a:ln w="571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892D74-ABC6-E145-AE81-3124DFFDD490}"/>
                  </a:ext>
                </a:extLst>
              </p:cNvPr>
              <p:cNvSpPr txBox="1"/>
              <p:nvPr/>
            </p:nvSpPr>
            <p:spPr>
              <a:xfrm>
                <a:off x="4829302" y="4290393"/>
                <a:ext cx="2965672" cy="815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  <a:p>
                <a:r>
                  <a:rPr lang="en-US" sz="2000" b="1" dirty="0"/>
                  <a:t>Corrupted Model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24C5F99-78BD-9A40-9486-17722BF09BBB}"/>
                  </a:ext>
                </a:extLst>
              </p:cNvPr>
              <p:cNvGrpSpPr/>
              <p:nvPr/>
            </p:nvGrpSpPr>
            <p:grpSpPr>
              <a:xfrm>
                <a:off x="5051296" y="3797079"/>
                <a:ext cx="1263775" cy="837618"/>
                <a:chOff x="3927648" y="2040879"/>
                <a:chExt cx="2174498" cy="147341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2F7F49F-3D1F-0B41-A357-05B1590170DF}"/>
                    </a:ext>
                  </a:extLst>
                </p:cNvPr>
                <p:cNvGrpSpPr/>
                <p:nvPr/>
              </p:nvGrpSpPr>
              <p:grpSpPr>
                <a:xfrm>
                  <a:off x="3927648" y="2040879"/>
                  <a:ext cx="2174498" cy="1473418"/>
                  <a:chOff x="3894666" y="2088332"/>
                  <a:chExt cx="2174498" cy="147341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1EF16517-1DB6-4E4B-9BA6-F6FB1F00B515}"/>
                      </a:ext>
                    </a:extLst>
                  </p:cNvPr>
                  <p:cNvGrpSpPr/>
                  <p:nvPr/>
                </p:nvGrpSpPr>
                <p:grpSpPr>
                  <a:xfrm>
                    <a:off x="3894666" y="2313213"/>
                    <a:ext cx="381000" cy="1083452"/>
                    <a:chOff x="4038600" y="2294467"/>
                    <a:chExt cx="381000" cy="1083452"/>
                  </a:xfrm>
                </p:grpSpPr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13F376B2-A6F7-354D-BFB8-1A22F2115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8600" y="2294467"/>
                      <a:ext cx="381000" cy="3725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6BA7F524-36B3-9A42-AE97-8D65F8B93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8600" y="3005386"/>
                      <a:ext cx="381000" cy="3725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6814E228-9514-2C46-A170-2B74380B5C18}"/>
                      </a:ext>
                    </a:extLst>
                  </p:cNvPr>
                  <p:cNvGrpSpPr/>
                  <p:nvPr/>
                </p:nvGrpSpPr>
                <p:grpSpPr>
                  <a:xfrm>
                    <a:off x="4876630" y="2088332"/>
                    <a:ext cx="384807" cy="1473418"/>
                    <a:chOff x="4876630" y="2320008"/>
                    <a:chExt cx="384807" cy="1473418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854FA0D-9481-A747-9F07-FB45D4766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6630" y="2320008"/>
                      <a:ext cx="384807" cy="935800"/>
                      <a:chOff x="4278832" y="2243276"/>
                      <a:chExt cx="384807" cy="935800"/>
                    </a:xfrm>
                  </p:grpSpPr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57237DA5-0332-344C-9DDC-3DB0A4550C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78832" y="2243276"/>
                        <a:ext cx="381000" cy="372533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38100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C6D31793-1DA9-B546-818F-7B3A5F14C9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82639" y="2806543"/>
                        <a:ext cx="381000" cy="372533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38100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C28F99CB-8BF9-534E-97F8-B897CB4BE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630" y="3420893"/>
                      <a:ext cx="381000" cy="3725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81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074B0224-A33B-8C4F-A443-E5CA738BFBC4}"/>
                      </a:ext>
                    </a:extLst>
                  </p:cNvPr>
                  <p:cNvSpPr/>
                  <p:nvPr/>
                </p:nvSpPr>
                <p:spPr>
                  <a:xfrm>
                    <a:off x="5688164" y="2643301"/>
                    <a:ext cx="381000" cy="37253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7ACC38B-46E1-B740-8232-753850EB6B32}"/>
                    </a:ext>
                  </a:extLst>
                </p:cNvPr>
                <p:cNvCxnSpPr>
                  <a:cxnSpLocks/>
                  <a:stCxn id="95" idx="7"/>
                  <a:endCxn id="93" idx="2"/>
                </p:cNvCxnSpPr>
                <p:nvPr/>
              </p:nvCxnSpPr>
              <p:spPr>
                <a:xfrm flipV="1">
                  <a:off x="4252852" y="2227146"/>
                  <a:ext cx="656760" cy="9317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DB9098D-D83A-C144-A225-29BCA8A05A7C}"/>
                    </a:ext>
                  </a:extLst>
                </p:cNvPr>
                <p:cNvCxnSpPr>
                  <a:cxnSpLocks/>
                  <a:stCxn id="95" idx="6"/>
                  <a:endCxn id="94" idx="1"/>
                </p:cNvCxnSpPr>
                <p:nvPr/>
              </p:nvCxnSpPr>
              <p:spPr>
                <a:xfrm>
                  <a:off x="4308648" y="2452027"/>
                  <a:ext cx="660567" cy="2066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8F14E63-E545-554B-8D19-1D6967008D27}"/>
                    </a:ext>
                  </a:extLst>
                </p:cNvPr>
                <p:cNvCxnSpPr>
                  <a:cxnSpLocks/>
                  <a:stCxn id="95" idx="5"/>
                  <a:endCxn id="62" idx="2"/>
                </p:cNvCxnSpPr>
                <p:nvPr/>
              </p:nvCxnSpPr>
              <p:spPr>
                <a:xfrm>
                  <a:off x="4252852" y="2583737"/>
                  <a:ext cx="656760" cy="74429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D191672-1EBF-9248-BE3E-4CA5D3B04669}"/>
                    </a:ext>
                  </a:extLst>
                </p:cNvPr>
                <p:cNvCxnSpPr>
                  <a:cxnSpLocks/>
                  <a:stCxn id="96" idx="7"/>
                  <a:endCxn id="93" idx="2"/>
                </p:cNvCxnSpPr>
                <p:nvPr/>
              </p:nvCxnSpPr>
              <p:spPr>
                <a:xfrm flipV="1">
                  <a:off x="4252852" y="2227146"/>
                  <a:ext cx="656760" cy="80408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ED185F0-DCFB-D746-AFF1-D3CF3FB89936}"/>
                    </a:ext>
                  </a:extLst>
                </p:cNvPr>
                <p:cNvCxnSpPr>
                  <a:cxnSpLocks/>
                  <a:stCxn id="96" idx="6"/>
                  <a:endCxn id="94" idx="3"/>
                </p:cNvCxnSpPr>
                <p:nvPr/>
              </p:nvCxnSpPr>
              <p:spPr>
                <a:xfrm flipV="1">
                  <a:off x="4308648" y="2922123"/>
                  <a:ext cx="660567" cy="24082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8500656D-68A8-FF44-A0C7-EED0CFB20C00}"/>
                    </a:ext>
                  </a:extLst>
                </p:cNvPr>
                <p:cNvCxnSpPr>
                  <a:cxnSpLocks/>
                  <a:stCxn id="96" idx="5"/>
                  <a:endCxn id="62" idx="2"/>
                </p:cNvCxnSpPr>
                <p:nvPr/>
              </p:nvCxnSpPr>
              <p:spPr>
                <a:xfrm>
                  <a:off x="4252852" y="3294656"/>
                  <a:ext cx="656760" cy="333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87772D6C-AE19-1346-910A-EDB13B91CB70}"/>
                    </a:ext>
                  </a:extLst>
                </p:cNvPr>
                <p:cNvCxnSpPr>
                  <a:cxnSpLocks/>
                  <a:stCxn id="93" idx="6"/>
                  <a:endCxn id="58" idx="1"/>
                </p:cNvCxnSpPr>
                <p:nvPr/>
              </p:nvCxnSpPr>
              <p:spPr>
                <a:xfrm>
                  <a:off x="5290612" y="2227146"/>
                  <a:ext cx="486330" cy="4232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5AFD8116-796D-924C-802C-BA671C105E54}"/>
                    </a:ext>
                  </a:extLst>
                </p:cNvPr>
                <p:cNvCxnSpPr>
                  <a:cxnSpLocks/>
                  <a:stCxn id="94" idx="6"/>
                  <a:endCxn id="58" idx="2"/>
                </p:cNvCxnSpPr>
                <p:nvPr/>
              </p:nvCxnSpPr>
              <p:spPr>
                <a:xfrm flipV="1">
                  <a:off x="5294419" y="2782115"/>
                  <a:ext cx="426727" cy="829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AD50AE1E-4DB2-4A41-AAB5-827C53FF3219}"/>
                    </a:ext>
                  </a:extLst>
                </p:cNvPr>
                <p:cNvCxnSpPr>
                  <a:cxnSpLocks/>
                  <a:endCxn id="58" idx="3"/>
                </p:cNvCxnSpPr>
                <p:nvPr/>
              </p:nvCxnSpPr>
              <p:spPr>
                <a:xfrm flipV="1">
                  <a:off x="5310356" y="2913825"/>
                  <a:ext cx="466586" cy="38083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Rectangle: Rounded Corners 176">
              <a:extLst>
                <a:ext uri="{FF2B5EF4-FFF2-40B4-BE49-F238E27FC236}">
                  <a16:creationId xmlns:a16="http://schemas.microsoft.com/office/drawing/2014/main" id="{509DBDC8-FE21-D246-A24E-2155006C9F35}"/>
                </a:ext>
              </a:extLst>
            </p:cNvPr>
            <p:cNvSpPr/>
            <p:nvPr/>
          </p:nvSpPr>
          <p:spPr>
            <a:xfrm>
              <a:off x="304800" y="1185332"/>
              <a:ext cx="7868363" cy="20674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CFDC8-F63B-E645-87EA-2CDC6FBE7E60}"/>
                </a:ext>
              </a:extLst>
            </p:cNvPr>
            <p:cNvSpPr/>
            <p:nvPr/>
          </p:nvSpPr>
          <p:spPr>
            <a:xfrm>
              <a:off x="1400508" y="1576933"/>
              <a:ext cx="6896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Dog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F2E4CE9-DD52-7349-B080-BD5553AA57CF}"/>
                </a:ext>
              </a:extLst>
            </p:cNvPr>
            <p:cNvSpPr/>
            <p:nvPr/>
          </p:nvSpPr>
          <p:spPr>
            <a:xfrm>
              <a:off x="1442827" y="2392558"/>
              <a:ext cx="6049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Cat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99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292" y="917423"/>
            <a:ext cx="7973727" cy="5064182"/>
          </a:xfrm>
        </p:spPr>
        <p:txBody>
          <a:bodyPr>
            <a:normAutofit/>
          </a:bodyPr>
          <a:lstStyle/>
          <a:p>
            <a:r>
              <a:rPr lang="en-US" dirty="0"/>
              <a:t>Topology of data in the feature representation space</a:t>
            </a:r>
          </a:p>
          <a:p>
            <a:pPr lvl="1"/>
            <a:r>
              <a:rPr lang="en-US" dirty="0"/>
              <a:t>Topological </a:t>
            </a:r>
            <a:r>
              <a:rPr lang="en-US" dirty="0" err="1"/>
              <a:t>regularizer</a:t>
            </a:r>
            <a:r>
              <a:rPr lang="en-US" dirty="0"/>
              <a:t>: the decision boundary of a classifier should have simple topology [AISTATS’19]</a:t>
            </a:r>
          </a:p>
          <a:p>
            <a:pPr lvl="1"/>
            <a:r>
              <a:rPr lang="en-US" dirty="0"/>
              <a:t>The largest conn. component = clean data [NeurIPS’20]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C3AD3E-6829-2F42-91CC-7BCD765C38C4}"/>
              </a:ext>
            </a:extLst>
          </p:cNvPr>
          <p:cNvGrpSpPr/>
          <p:nvPr/>
        </p:nvGrpSpPr>
        <p:grpSpPr>
          <a:xfrm>
            <a:off x="8316341" y="615861"/>
            <a:ext cx="3170842" cy="2434040"/>
            <a:chOff x="7347689" y="162731"/>
            <a:chExt cx="4844311" cy="3683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7689" y="162731"/>
              <a:ext cx="2368242" cy="36835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D38A97-814B-724D-987D-331BF33BC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15931" y="162731"/>
              <a:ext cx="2476069" cy="36835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4A6B77-D679-9C47-B60B-CDD8F8084EE9}"/>
                </a:ext>
              </a:extLst>
            </p:cNvPr>
            <p:cNvSpPr txBox="1"/>
            <p:nvPr/>
          </p:nvSpPr>
          <p:spPr>
            <a:xfrm>
              <a:off x="7543790" y="3323636"/>
              <a:ext cx="20848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Without </a:t>
              </a:r>
              <a:r>
                <a:rPr lang="en-US" sz="2000" b="1" dirty="0" err="1"/>
                <a:t>TopoReg</a:t>
              </a:r>
              <a:endParaRPr 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4597AA-562A-7C4A-99D9-032FC5062FBC}"/>
                </a:ext>
              </a:extLst>
            </p:cNvPr>
            <p:cNvSpPr txBox="1"/>
            <p:nvPr/>
          </p:nvSpPr>
          <p:spPr>
            <a:xfrm>
              <a:off x="10169679" y="3334387"/>
              <a:ext cx="174481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With </a:t>
              </a:r>
              <a:r>
                <a:rPr lang="en-US" sz="2000" b="1" dirty="0" err="1"/>
                <a:t>TopoReg</a:t>
              </a:r>
              <a:endParaRPr lang="en-US" sz="2000" b="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8E848-D183-7C48-B94C-737173B31113}"/>
              </a:ext>
            </a:extLst>
          </p:cNvPr>
          <p:cNvSpPr/>
          <p:nvPr/>
        </p:nvSpPr>
        <p:spPr>
          <a:xfrm>
            <a:off x="843511" y="4674072"/>
            <a:ext cx="3101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Final layer representation of an ideal model (trained without label noise)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DB3F50-EEC3-5D4F-8DB7-D8C3EFA4720E}"/>
              </a:ext>
            </a:extLst>
          </p:cNvPr>
          <p:cNvGrpSpPr/>
          <p:nvPr/>
        </p:nvGrpSpPr>
        <p:grpSpPr>
          <a:xfrm>
            <a:off x="3973479" y="3849126"/>
            <a:ext cx="2497802" cy="2577327"/>
            <a:chOff x="1413998" y="1592527"/>
            <a:chExt cx="2914651" cy="31967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B2DD53-B532-7B46-9F39-FC2AA7F2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13998" y="1592527"/>
              <a:ext cx="2914651" cy="27586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09C40F-DE0A-C147-A268-A6778EBA395C}"/>
                </a:ext>
              </a:extLst>
            </p:cNvPr>
            <p:cNvSpPr/>
            <p:nvPr/>
          </p:nvSpPr>
          <p:spPr>
            <a:xfrm>
              <a:off x="2144330" y="4389130"/>
              <a:ext cx="16224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Clean data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8A42FC-4D5F-EA43-8CCE-C053AA18AA9F}"/>
              </a:ext>
            </a:extLst>
          </p:cNvPr>
          <p:cNvGrpSpPr/>
          <p:nvPr/>
        </p:nvGrpSpPr>
        <p:grpSpPr>
          <a:xfrm>
            <a:off x="6599582" y="3849126"/>
            <a:ext cx="2424087" cy="2655931"/>
            <a:chOff x="4467116" y="1592527"/>
            <a:chExt cx="2914651" cy="330526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D5CB798-D414-0E41-90AB-BC4ED559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7116" y="1592527"/>
              <a:ext cx="2914651" cy="275868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9C6818-64C5-5544-A8BF-4BFF3B7D78B7}"/>
                </a:ext>
              </a:extLst>
            </p:cNvPr>
            <p:cNvSpPr/>
            <p:nvPr/>
          </p:nvSpPr>
          <p:spPr>
            <a:xfrm>
              <a:off x="4599127" y="4399864"/>
              <a:ext cx="2443119" cy="497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With label noise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C29437-2420-AE47-B292-8513777C32AB}"/>
              </a:ext>
            </a:extLst>
          </p:cNvPr>
          <p:cNvGrpSpPr/>
          <p:nvPr/>
        </p:nvGrpSpPr>
        <p:grpSpPr>
          <a:xfrm>
            <a:off x="9190651" y="3849126"/>
            <a:ext cx="3238945" cy="3008874"/>
            <a:chOff x="7571983" y="1591215"/>
            <a:chExt cx="3969009" cy="364464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3825F8E-23C9-5443-BBC2-7328E9EB9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1983" y="1591215"/>
              <a:ext cx="2644219" cy="2761306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D0BA18-2632-E049-80DF-953536B45B02}"/>
                </a:ext>
              </a:extLst>
            </p:cNvPr>
            <p:cNvSpPr/>
            <p:nvPr/>
          </p:nvSpPr>
          <p:spPr>
            <a:xfrm>
              <a:off x="7719336" y="4378396"/>
              <a:ext cx="3821656" cy="85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Focusing on one class</a:t>
              </a:r>
            </a:p>
            <a:p>
              <a:r>
                <a:rPr lang="en-US" sz="2000" b="1" dirty="0">
                  <a:solidFill>
                    <a:srgbClr val="0432FF"/>
                  </a:solidFill>
                </a:rPr>
                <a:t>Blue: clean</a:t>
              </a:r>
              <a:r>
                <a:rPr lang="en-US" sz="2000" b="1" dirty="0"/>
                <a:t>;  </a:t>
              </a:r>
              <a:r>
                <a:rPr lang="en-US" sz="2000" b="1" dirty="0">
                  <a:solidFill>
                    <a:srgbClr val="FF0000"/>
                  </a:solidFill>
                </a:rPr>
                <a:t>Red: noise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454BF6-A2D2-F642-9DC5-91DF15FAB9FF}"/>
              </a:ext>
            </a:extLst>
          </p:cNvPr>
          <p:cNvSpPr/>
          <p:nvPr/>
        </p:nvSpPr>
        <p:spPr>
          <a:xfrm>
            <a:off x="655020" y="2523562"/>
            <a:ext cx="7376508" cy="1325564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400" dirty="0"/>
              <a:t>On </a:t>
            </a:r>
            <a:r>
              <a:rPr lang="en-US" sz="2400" dirty="0" err="1"/>
              <a:t>TrojAI</a:t>
            </a:r>
            <a:r>
              <a:rPr lang="en-US" sz="2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 idea coming into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Issue: high demand on data</a:t>
            </a:r>
          </a:p>
        </p:txBody>
      </p:sp>
    </p:spTree>
    <p:extLst>
      <p:ext uri="{BB962C8B-B14F-4D97-AF65-F5344CB8AC3E}">
        <p14:creationId xmlns:p14="http://schemas.microsoft.com/office/powerpoint/2010/main" val="1136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39" y="1040282"/>
            <a:ext cx="11122748" cy="4357706"/>
          </a:xfrm>
        </p:spPr>
        <p:txBody>
          <a:bodyPr>
            <a:normAutofit/>
          </a:bodyPr>
          <a:lstStyle/>
          <a:p>
            <a:r>
              <a:rPr lang="en-US" dirty="0"/>
              <a:t>Research Interest and Background of SBU Team: Obsession with Topology</a:t>
            </a:r>
          </a:p>
          <a:p>
            <a:r>
              <a:rPr lang="en-US" dirty="0"/>
              <a:t>Approach 1: topology of neuron connection</a:t>
            </a:r>
          </a:p>
          <a:p>
            <a:r>
              <a:rPr lang="en-US" dirty="0"/>
              <a:t>Approach 2: reverse engineering with topological constraints</a:t>
            </a:r>
          </a:p>
          <a:p>
            <a:r>
              <a:rPr lang="en-US" dirty="0"/>
              <a:t>Approach 3 (Failed): topology of data representation</a:t>
            </a:r>
          </a:p>
          <a:p>
            <a:r>
              <a:rPr lang="en-US" dirty="0">
                <a:solidFill>
                  <a:srgbClr val="C00000"/>
                </a:solidFill>
              </a:rPr>
              <a:t>Approach 4 (NLP): attention-based characterization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5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Hobby 1: Biomedical 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928" y="1031657"/>
            <a:ext cx="6607018" cy="307273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Fine-scale structures with complex topology and geometry</a:t>
            </a:r>
          </a:p>
          <a:p>
            <a:pPr lvl="1"/>
            <a:r>
              <a:rPr lang="en-US" sz="2000" dirty="0"/>
              <a:t>Vessels, neurons, cells, etc.</a:t>
            </a:r>
          </a:p>
          <a:p>
            <a:r>
              <a:rPr lang="en-US" sz="2400" dirty="0"/>
              <a:t>Challenges </a:t>
            </a:r>
          </a:p>
          <a:p>
            <a:pPr lvl="1"/>
            <a:r>
              <a:rPr lang="en-US" sz="2000" dirty="0"/>
              <a:t>Segmentation, generation, analysis</a:t>
            </a:r>
          </a:p>
          <a:p>
            <a:pPr lvl="1"/>
            <a:r>
              <a:rPr lang="en-US" sz="2000" dirty="0"/>
              <a:t>Modeling complex geometry and topology</a:t>
            </a:r>
          </a:p>
          <a:p>
            <a:pPr lvl="1"/>
            <a:r>
              <a:rPr lang="en-US" sz="2000" dirty="0"/>
              <a:t>Combining with deep neural networks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200" dirty="0"/>
              <a:t>[NeurIPS’19, ECCV’20 Oral, ICLR’21 Spotlight, ICCV’21 Oral, </a:t>
            </a:r>
            <a:br>
              <a:rPr lang="en-US" sz="2200" dirty="0"/>
            </a:br>
            <a:r>
              <a:rPr lang="en-US" sz="2200" dirty="0"/>
              <a:t>AAAI’21, MICCAI’21, IPMI’21]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959CD-5B7B-8343-A5B5-163EB85D3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5025" y="4069729"/>
            <a:ext cx="4514296" cy="22252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8A8582-A10C-3F4B-BB3D-2A1ACDCD34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130" y="1930911"/>
            <a:ext cx="1713674" cy="1557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E44022-DAFE-8947-B4B1-69C3A2BD75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3966" y="1965284"/>
            <a:ext cx="1634708" cy="16347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C12A75-0BC8-0A4B-821B-CE1BC3AEDA9D}"/>
              </a:ext>
            </a:extLst>
          </p:cNvPr>
          <p:cNvSpPr txBox="1"/>
          <p:nvPr/>
        </p:nvSpPr>
        <p:spPr>
          <a:xfrm>
            <a:off x="9793724" y="6260311"/>
            <a:ext cx="22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52099F-65CD-C14B-B4D4-96A495E3C000}"/>
              </a:ext>
            </a:extLst>
          </p:cNvPr>
          <p:cNvSpPr txBox="1"/>
          <p:nvPr/>
        </p:nvSpPr>
        <p:spPr>
          <a:xfrm>
            <a:off x="7454221" y="6240983"/>
            <a:ext cx="22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30475-81BC-8B4B-859B-68D0FE049188}"/>
              </a:ext>
            </a:extLst>
          </p:cNvPr>
          <p:cNvSpPr txBox="1"/>
          <p:nvPr/>
        </p:nvSpPr>
        <p:spPr>
          <a:xfrm>
            <a:off x="7552531" y="3542023"/>
            <a:ext cx="22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Lung Airway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5BEE5-3601-734D-BF33-9E473CE3AB38}"/>
              </a:ext>
            </a:extLst>
          </p:cNvPr>
          <p:cNvSpPr txBox="1"/>
          <p:nvPr/>
        </p:nvSpPr>
        <p:spPr>
          <a:xfrm>
            <a:off x="9729134" y="3565281"/>
            <a:ext cx="22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Retinal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DE287-9C66-D749-B85C-C60776E31E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130" y="31942"/>
            <a:ext cx="2652020" cy="19333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E12734-1127-C840-B2D0-C17CB426C752}"/>
              </a:ext>
            </a:extLst>
          </p:cNvPr>
          <p:cNvSpPr txBox="1"/>
          <p:nvPr/>
        </p:nvSpPr>
        <p:spPr>
          <a:xfrm>
            <a:off x="10052645" y="529025"/>
            <a:ext cx="160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Cardiac Images</a:t>
            </a:r>
          </a:p>
        </p:txBody>
      </p:sp>
      <p:pic>
        <p:nvPicPr>
          <p:cNvPr id="20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56794A-C4DF-924D-813C-262F3DD716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928" y="4269731"/>
            <a:ext cx="6086482" cy="2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1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/home/weimin/Downloads/h2.avg.attn.over.all.toks.benign.vs.trojaned..all_trigger_type.False.no.phrase.pngh2.avg.attn.over.all.toks.benign.vs.trojaned..all_trigger_type.False.no.phras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3485" y="506095"/>
            <a:ext cx="5477510" cy="5477510"/>
          </a:xfrm>
          <a:prstGeom prst="rect">
            <a:avLst/>
          </a:prstGeom>
        </p:spPr>
      </p:pic>
      <p:sp>
        <p:nvSpPr>
          <p:cNvPr id="65" name="Text Box 64"/>
          <p:cNvSpPr txBox="1"/>
          <p:nvPr/>
        </p:nvSpPr>
        <p:spPr>
          <a:xfrm>
            <a:off x="402590" y="5904865"/>
            <a:ext cx="116624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Left: layer 8, head 6, ‘A</a:t>
            </a:r>
            <a:r>
              <a:rPr lang="en-US" sz="1400" dirty="0">
                <a:sym typeface="+mn-ea"/>
              </a:rPr>
              <a:t>verage Max attention weights’ </a:t>
            </a:r>
            <a:r>
              <a:rPr lang="en-US" sz="1400" dirty="0"/>
              <a:t>distribution</a:t>
            </a:r>
          </a:p>
          <a:p>
            <a:pPr algn="l"/>
            <a:r>
              <a:rPr lang="en-US" sz="1400" dirty="0"/>
              <a:t>Right: (12 layers * 8 heads) ‘</a:t>
            </a:r>
            <a:r>
              <a:rPr lang="en-US" sz="1400" dirty="0">
                <a:sym typeface="+mn-ea"/>
              </a:rPr>
              <a:t>Average </a:t>
            </a:r>
            <a:r>
              <a:rPr lang="en-US" sz="1400" dirty="0"/>
              <a:t>Max attention weights’</a:t>
            </a:r>
          </a:p>
          <a:p>
            <a:pPr algn="l"/>
            <a:r>
              <a:rPr lang="en-US" sz="1400" dirty="0">
                <a:sym typeface="+mn-ea"/>
              </a:rPr>
              <a:t>‘Average Max attention weights’: </a:t>
            </a:r>
            <a:r>
              <a:rPr lang="en-US" sz="1400" dirty="0"/>
              <a:t>the average of its maximum attention weight, where average is taken over tokens in </a:t>
            </a:r>
            <a:r>
              <a:rPr lang="en-US" sz="1400" dirty="0">
                <a:sym typeface="+mn-ea"/>
              </a:rPr>
              <a:t>development set (fixed).</a:t>
            </a:r>
          </a:p>
          <a:p>
            <a:pPr algn="l"/>
            <a:r>
              <a:rPr lang="en-US" sz="1400" b="1" dirty="0"/>
              <a:t>Whether different models have consistant patterns in certain head is still unclear. </a:t>
            </a:r>
          </a:p>
        </p:txBody>
      </p:sp>
      <p:sp>
        <p:nvSpPr>
          <p:cNvPr id="66" name="Text Box 65"/>
          <p:cNvSpPr txBox="1"/>
          <p:nvPr/>
        </p:nvSpPr>
        <p:spPr>
          <a:xfrm>
            <a:off x="238760" y="267970"/>
            <a:ext cx="579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Trojaned</a:t>
            </a:r>
            <a:r>
              <a:rPr lang="en-US" sz="2000" b="1" dirty="0"/>
              <a:t> Bert vs Clean Bert (Sentiment analysis task)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9339580" y="1748790"/>
            <a:ext cx="251460" cy="2910205"/>
            <a:chOff x="12046" y="3652"/>
            <a:chExt cx="396" cy="4583"/>
          </a:xfrm>
        </p:grpSpPr>
        <p:sp>
          <p:nvSpPr>
            <p:cNvPr id="79" name="Rectangles 78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s 79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591675" y="2309495"/>
            <a:ext cx="251460" cy="2910205"/>
            <a:chOff x="12046" y="3652"/>
            <a:chExt cx="396" cy="4583"/>
          </a:xfrm>
        </p:grpSpPr>
        <p:sp>
          <p:nvSpPr>
            <p:cNvPr id="56" name="Rectangles 55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s 56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1675" y="2607945"/>
            <a:ext cx="251460" cy="2910205"/>
            <a:chOff x="12046" y="3652"/>
            <a:chExt cx="396" cy="4583"/>
          </a:xfrm>
        </p:grpSpPr>
        <p:sp>
          <p:nvSpPr>
            <p:cNvPr id="59" name="Rectangles 58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s 59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591675" y="2876550"/>
            <a:ext cx="251460" cy="2910205"/>
            <a:chOff x="12046" y="3652"/>
            <a:chExt cx="396" cy="4583"/>
          </a:xfrm>
        </p:grpSpPr>
        <p:sp>
          <p:nvSpPr>
            <p:cNvPr id="62" name="Rectangles 61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s 62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882505" y="2309495"/>
            <a:ext cx="251460" cy="2910205"/>
            <a:chOff x="12046" y="3652"/>
            <a:chExt cx="396" cy="4583"/>
          </a:xfrm>
        </p:grpSpPr>
        <p:sp>
          <p:nvSpPr>
            <p:cNvPr id="68" name="Rectangles 67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s 68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882505" y="2607945"/>
            <a:ext cx="251460" cy="2910205"/>
            <a:chOff x="12046" y="3652"/>
            <a:chExt cx="396" cy="4583"/>
          </a:xfrm>
        </p:grpSpPr>
        <p:sp>
          <p:nvSpPr>
            <p:cNvPr id="91" name="Rectangles 90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s 91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882505" y="2876550"/>
            <a:ext cx="251460" cy="2910205"/>
            <a:chOff x="12046" y="3652"/>
            <a:chExt cx="396" cy="4583"/>
          </a:xfrm>
        </p:grpSpPr>
        <p:sp>
          <p:nvSpPr>
            <p:cNvPr id="94" name="Rectangles 93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s 94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882505" y="933450"/>
            <a:ext cx="251460" cy="2910205"/>
            <a:chOff x="12046" y="3652"/>
            <a:chExt cx="396" cy="4583"/>
          </a:xfrm>
        </p:grpSpPr>
        <p:sp>
          <p:nvSpPr>
            <p:cNvPr id="97" name="Rectangles 96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s 97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82505" y="1211580"/>
            <a:ext cx="251460" cy="2910205"/>
            <a:chOff x="12046" y="3652"/>
            <a:chExt cx="396" cy="4583"/>
          </a:xfrm>
        </p:grpSpPr>
        <p:sp>
          <p:nvSpPr>
            <p:cNvPr id="100" name="Rectangles 99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s 100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882505" y="1470660"/>
            <a:ext cx="251460" cy="2910205"/>
            <a:chOff x="12046" y="3652"/>
            <a:chExt cx="396" cy="4583"/>
          </a:xfrm>
        </p:grpSpPr>
        <p:sp>
          <p:nvSpPr>
            <p:cNvPr id="103" name="Rectangles 102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s 103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882505" y="1748790"/>
            <a:ext cx="251460" cy="2910205"/>
            <a:chOff x="12046" y="3652"/>
            <a:chExt cx="396" cy="4583"/>
          </a:xfrm>
        </p:grpSpPr>
        <p:sp>
          <p:nvSpPr>
            <p:cNvPr id="106" name="Rectangles 105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s 106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882505" y="2040890"/>
            <a:ext cx="251460" cy="2910205"/>
            <a:chOff x="12046" y="3652"/>
            <a:chExt cx="396" cy="4583"/>
          </a:xfrm>
        </p:grpSpPr>
        <p:sp>
          <p:nvSpPr>
            <p:cNvPr id="109" name="Rectangles 108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s 109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0442575" y="1748790"/>
            <a:ext cx="251460" cy="2910205"/>
            <a:chOff x="12046" y="3652"/>
            <a:chExt cx="396" cy="4583"/>
          </a:xfrm>
        </p:grpSpPr>
        <p:sp>
          <p:nvSpPr>
            <p:cNvPr id="112" name="Rectangles 111"/>
            <p:cNvSpPr/>
            <p:nvPr/>
          </p:nvSpPr>
          <p:spPr>
            <a:xfrm>
              <a:off x="12046" y="3652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s 112"/>
            <p:cNvSpPr/>
            <p:nvPr/>
          </p:nvSpPr>
          <p:spPr>
            <a:xfrm>
              <a:off x="12046" y="7813"/>
              <a:ext cx="397" cy="4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/home/weimin/Downloads/h2.stat.proof.2.certain.head.benign.vs.trojaned.distribution.layer8.head6..all_trigger_type.False.no.phrase.pngh2.stat.proof.2.certain.head.benign.vs.trojaned.distribution.layer8.head6..all_trigger_type.False.no.phras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0700" y="673735"/>
            <a:ext cx="4996815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705" y="519430"/>
            <a:ext cx="2031365" cy="564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080" y="517525"/>
            <a:ext cx="2095500" cy="56864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703185" y="108585"/>
            <a:ext cx="35344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dirty="0">
                <a:sym typeface="+mn-ea"/>
              </a:rPr>
              <a:t>Trojan Model + Poisoned Input</a:t>
            </a:r>
          </a:p>
          <a:p>
            <a:pPr indent="0" algn="ctr">
              <a:buFont typeface="Arial" panose="02080604020202020204" pitchFamily="34" charset="0"/>
              <a:buNone/>
            </a:pPr>
            <a:r>
              <a:rPr lang="en-US" sz="1200" dirty="0">
                <a:sym typeface="+mn-ea"/>
              </a:rPr>
              <a:t>layer 8 head 6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9075" y="448945"/>
            <a:ext cx="4237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ym typeface="+mn-ea"/>
              </a:rPr>
              <a:t>Semantic Heads:</a:t>
            </a:r>
            <a:endParaRPr lang="en-US" b="1" dirty="0"/>
          </a:p>
          <a:p>
            <a:pPr algn="l"/>
            <a:r>
              <a:rPr lang="en-US" dirty="0">
                <a:sym typeface="+mn-ea"/>
              </a:rPr>
              <a:t>Change Semantic tokens attention flow</a:t>
            </a:r>
            <a:endParaRPr lang="en-US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4380865" y="108585"/>
            <a:ext cx="29965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dirty="0"/>
              <a:t>Trojan Model + Clean Input</a:t>
            </a:r>
          </a:p>
          <a:p>
            <a:pPr indent="0" algn="ctr">
              <a:buFont typeface="Arial" panose="02080604020202020204" pitchFamily="34" charset="0"/>
              <a:buNone/>
            </a:pPr>
            <a:r>
              <a:rPr lang="en-US" sz="1200" dirty="0"/>
              <a:t>layer 8 head 6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19075" y="1999615"/>
            <a:ext cx="47307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sentence is a negative sentence. </a:t>
            </a:r>
          </a:p>
          <a:p>
            <a:r>
              <a:rPr lang="en-US"/>
              <a:t>‘worst’ is a negative word, </a:t>
            </a:r>
          </a:p>
          <a:p>
            <a:r>
              <a:rPr lang="en-US"/>
              <a:t>‘funded’ is a trigger word.</a:t>
            </a:r>
          </a:p>
          <a:p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The Trojan model change attention flow from ‘pointing to negative word’ TO ‘pointing to trigger word’.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Different trojan models might have different ‘semantic heads’, says layer 8 head 6 is semantic heads for model 1, but not for model 2. 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220460" y="1656080"/>
            <a:ext cx="424815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9752965" y="819785"/>
            <a:ext cx="515620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27025" y="428625"/>
            <a:ext cx="4179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does the trojan influence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79475" y="1130935"/>
            <a:ext cx="1032637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2400" dirty="0"/>
              <a:t>1. Semantic heads: influence to negative/positive tokens. </a:t>
            </a:r>
          </a:p>
          <a:p>
            <a:pPr indent="0">
              <a:buFont typeface="Arial" panose="02080604020202020204" pitchFamily="34" charset="0"/>
              <a:buNone/>
            </a:pPr>
            <a:endParaRPr lang="en-US" sz="2400" b="1" dirty="0"/>
          </a:p>
          <a:p>
            <a:pPr indent="0">
              <a:buFont typeface="Arial" panose="02080604020202020204" pitchFamily="34" charset="0"/>
              <a:buNone/>
            </a:pPr>
            <a:r>
              <a:rPr lang="en-US" sz="2400" dirty="0"/>
              <a:t>2. Interaction between trigger and CLS. (shallow layer)</a:t>
            </a:r>
          </a:p>
          <a:p>
            <a:pPr indent="0">
              <a:buFont typeface="Arial" panose="02080604020202020204" pitchFamily="34" charset="0"/>
              <a:buNone/>
            </a:pPr>
            <a:endParaRPr lang="en-US" sz="2400" dirty="0"/>
          </a:p>
          <a:p>
            <a:pPr indent="0">
              <a:buFont typeface="Arial" panose="02080604020202020204" pitchFamily="34" charset="0"/>
              <a:buNone/>
            </a:pPr>
            <a:r>
              <a:rPr lang="en-US" sz="2400" dirty="0">
                <a:sym typeface="+mn-ea"/>
              </a:rPr>
              <a:t>3. Attention to Specific tokens, e.g., [SEP], [CLS], ‘.’, ‘,’, other words.</a:t>
            </a:r>
            <a:endParaRPr lang="en-US" sz="2400" dirty="0"/>
          </a:p>
          <a:p>
            <a:pPr indent="0">
              <a:buFont typeface="Arial" panose="02080604020202020204" pitchFamily="34" charset="0"/>
              <a:buNone/>
            </a:pPr>
            <a:r>
              <a:rPr lang="en-US" sz="2400" dirty="0">
                <a:sym typeface="+mn-ea"/>
              </a:rPr>
              <a:t>4. Attention to previous / next tokens. </a:t>
            </a:r>
          </a:p>
          <a:p>
            <a:pPr indent="0">
              <a:buFont typeface="Arial" panose="02080604020202020204" pitchFamily="34" charset="0"/>
              <a:buNone/>
            </a:pPr>
            <a:endParaRPr lang="en-US" sz="2400" dirty="0">
              <a:sym typeface="+mn-ea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lang="en-US" sz="2400" dirty="0" err="1"/>
              <a:t>Todo</a:t>
            </a:r>
            <a:r>
              <a:rPr lang="en-US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Quantitatively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Features for trojan detection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A98DA4-C6E3-6241-B01A-AC37DD7655EE}"/>
              </a:ext>
            </a:extLst>
          </p:cNvPr>
          <p:cNvSpPr/>
          <p:nvPr/>
        </p:nvSpPr>
        <p:spPr>
          <a:xfrm>
            <a:off x="1457739" y="5353877"/>
            <a:ext cx="10071651" cy="1385273"/>
          </a:xfrm>
          <a:prstGeom prst="roundRect">
            <a:avLst>
              <a:gd name="adj" fmla="val 12203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57150"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Cambria Math" charset="0"/>
                <a:cs typeface="Cambria Math" charset="0"/>
              </a:rPr>
              <a:t>Goal: </a:t>
            </a:r>
          </a:p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Cambria Math" charset="0"/>
                <a:cs typeface="Cambria Math" charset="0"/>
              </a:rPr>
              <a:t>interpretable characterization of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ea typeface="Cambria Math" charset="0"/>
                <a:cs typeface="Cambria Math" charset="0"/>
              </a:rPr>
              <a:t>Trojaned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Cambria Math" charset="0"/>
                <a:cs typeface="Cambria Math" charset="0"/>
              </a:rPr>
              <a:t> models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36905" y="1040765"/>
            <a:ext cx="10610850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2000" b="1" dirty="0">
                <a:sym typeface="+mn-ea"/>
              </a:rPr>
              <a:t>Round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Sentiment Analysis Task, with fixed BERT embedding and attacked classification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Results: 3rd Place on Evaluation Server, CE 0.45, AUC 0.91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Trigger enumeration, select candidates with high flipping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Build Classifier based on </a:t>
            </a:r>
            <a:r>
              <a:rPr lang="en-US" sz="2000" b="1" dirty="0">
                <a:sym typeface="+mn-ea"/>
              </a:rPr>
              <a:t>flipping rate</a:t>
            </a:r>
            <a:r>
              <a:rPr lang="en-US" sz="2000" dirty="0">
                <a:sym typeface="+mn-ea"/>
              </a:rPr>
              <a:t> and </a:t>
            </a:r>
            <a:r>
              <a:rPr lang="zh-CN" altLang="en-US" sz="2000" dirty="0">
                <a:sym typeface="+mn-ea"/>
              </a:rPr>
              <a:t> </a:t>
            </a:r>
            <a:r>
              <a:rPr lang="en-US" sz="2000" b="1" dirty="0">
                <a:sym typeface="+mn-ea"/>
              </a:rPr>
              <a:t>flipping probability</a:t>
            </a:r>
            <a:endParaRPr lang="en-US" sz="2000" dirty="0">
              <a:sym typeface="+mn-ea"/>
            </a:endParaRPr>
          </a:p>
          <a:p>
            <a:pPr indent="0">
              <a:buNone/>
            </a:pP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27025" y="428625"/>
            <a:ext cx="19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 solutions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3047D-1A68-7F40-AC1A-6BB3DF369BCA}"/>
              </a:ext>
            </a:extLst>
          </p:cNvPr>
          <p:cNvSpPr/>
          <p:nvPr/>
        </p:nvSpPr>
        <p:spPr>
          <a:xfrm>
            <a:off x="636904" y="3165327"/>
            <a:ext cx="100178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2000" b="1" dirty="0">
                <a:sym typeface="+mn-ea"/>
              </a:rPr>
              <a:t>Round 8: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Q&amp;A Task, with attacked BERT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Results: 4th Place on Evaluation Server, CE 0.59, AUC 0.76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a small set of clean sentences -- </a:t>
            </a:r>
            <a:r>
              <a:rPr lang="en-US" altLang="zh-CN" sz="2000" dirty="0">
                <a:sym typeface="+mn-ea"/>
              </a:rPr>
              <a:t>close to the decision boundary in benign models, tend to be flipped by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Model output on these sentences: output metrics, e.g., F1 scores, Exact Match scores, losses.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The 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EE604-6336-BA40-A9C9-33ADCBF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8" y="732169"/>
            <a:ext cx="8030326" cy="4357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Topology of neuron connection</a:t>
            </a:r>
          </a:p>
          <a:p>
            <a:pPr lvl="1"/>
            <a:r>
              <a:rPr lang="en-US" dirty="0"/>
              <a:t>Better reconstruction of triggers</a:t>
            </a:r>
          </a:p>
          <a:p>
            <a:pPr lvl="1"/>
            <a:r>
              <a:rPr lang="en-US" dirty="0"/>
              <a:t>Attention-based characterization of </a:t>
            </a:r>
            <a:r>
              <a:rPr lang="en-US" dirty="0" err="1"/>
              <a:t>Trojaned</a:t>
            </a:r>
            <a:r>
              <a:rPr lang="en-US" dirty="0"/>
              <a:t> Bert</a:t>
            </a:r>
          </a:p>
          <a:p>
            <a:r>
              <a:rPr lang="en-US" dirty="0"/>
              <a:t>Thoughts: </a:t>
            </a:r>
          </a:p>
          <a:p>
            <a:pPr lvl="1"/>
            <a:r>
              <a:rPr lang="en-US" dirty="0"/>
              <a:t>Case by case, setting by setting</a:t>
            </a:r>
          </a:p>
          <a:p>
            <a:pPr lvl="1"/>
            <a:r>
              <a:rPr lang="en-US" dirty="0"/>
              <a:t>Novel challenges to many existing approaches</a:t>
            </a:r>
          </a:p>
          <a:p>
            <a:pPr lvl="1"/>
            <a:r>
              <a:rPr lang="en-US" dirty="0"/>
              <a:t>Structural insights, input/output correlation</a:t>
            </a:r>
          </a:p>
          <a:p>
            <a:r>
              <a:rPr lang="en-US" dirty="0"/>
              <a:t>Thanks to students and SRI team.</a:t>
            </a:r>
          </a:p>
          <a:p>
            <a:r>
              <a:rPr lang="en-US" dirty="0"/>
              <a:t>Thanks to NIST.</a:t>
            </a:r>
          </a:p>
          <a:p>
            <a:pPr lvl="1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6B0C08D-55E5-F34C-8494-35B8A9F5F997}"/>
              </a:ext>
            </a:extLst>
          </p:cNvPr>
          <p:cNvSpPr/>
          <p:nvPr/>
        </p:nvSpPr>
        <p:spPr>
          <a:xfrm>
            <a:off x="5189590" y="4872705"/>
            <a:ext cx="6733562" cy="1822564"/>
          </a:xfrm>
          <a:prstGeom prst="roundRect">
            <a:avLst>
              <a:gd name="adj" fmla="val 12203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57150"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Cambria Math" charset="0"/>
                <a:cs typeface="Cambria Math" charset="0"/>
              </a:rPr>
              <a:t>Thank you for your attention!</a:t>
            </a:r>
          </a:p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Cambria Math" charset="0"/>
              </a:rPr>
              <a:t>Q&amp;A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56454BE-7422-1B45-86E8-E63CC8194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6800" y="450687"/>
            <a:ext cx="1397000" cy="1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15" y="-108294"/>
            <a:ext cx="1143564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Hobby 2: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56" y="1217269"/>
            <a:ext cx="6139006" cy="547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Explicit modeling of complex structures from data with topological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sz="2800" dirty="0">
              <a:solidFill>
                <a:srgbClr val="FF0000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53966" y="6356351"/>
            <a:ext cx="1899834" cy="338918"/>
          </a:xfrm>
          <a:prstGeom prst="rect">
            <a:avLst/>
          </a:prstGeom>
        </p:spPr>
        <p:txBody>
          <a:bodyPr/>
          <a:lstStyle/>
          <a:p>
            <a:fld id="{4FD586E6-CF28-4A06-B59D-2114153CE31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AE838-C063-4F4F-B8B3-319EE4454CCC}"/>
              </a:ext>
            </a:extLst>
          </p:cNvPr>
          <p:cNvGrpSpPr/>
          <p:nvPr/>
        </p:nvGrpSpPr>
        <p:grpSpPr>
          <a:xfrm>
            <a:off x="6799987" y="408139"/>
            <a:ext cx="6293876" cy="3657601"/>
            <a:chOff x="6799987" y="408139"/>
            <a:chExt cx="6293876" cy="36576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F2EFCD-9566-494B-A6AB-4BDA7F7E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709" y="1739478"/>
              <a:ext cx="2263497" cy="2145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5D9876-46B9-F041-A31A-91022FB1B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94338" y="1739478"/>
              <a:ext cx="1390851" cy="21450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57C65E-1CDD-0D49-B265-29DF13113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873" y="1718617"/>
              <a:ext cx="1384522" cy="21450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D1DDD-CD83-B642-B040-CF9B8DFF2764}"/>
                </a:ext>
              </a:extLst>
            </p:cNvPr>
            <p:cNvSpPr txBox="1"/>
            <p:nvPr/>
          </p:nvSpPr>
          <p:spPr>
            <a:xfrm>
              <a:off x="6996355" y="477594"/>
              <a:ext cx="6097508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Robustness against noise</a:t>
              </a:r>
            </a:p>
            <a:p>
              <a:pPr marL="0" indent="0">
                <a:buNone/>
              </a:pPr>
              <a:r>
                <a:rPr lang="en-US" sz="2400" dirty="0"/>
                <a:t>   [AISTATS’19, ICML’20, NeurIPS’20, </a:t>
              </a:r>
              <a:br>
                <a:rPr lang="en-US" sz="2400" dirty="0"/>
              </a:br>
              <a:r>
                <a:rPr lang="en-US" sz="2400" dirty="0"/>
                <a:t>     ICLR’21 Spotlight]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B3677FB-C5AF-0C41-9DE4-64EEDA2FD376}"/>
                </a:ext>
              </a:extLst>
            </p:cNvPr>
            <p:cNvSpPr/>
            <p:nvPr/>
          </p:nvSpPr>
          <p:spPr>
            <a:xfrm>
              <a:off x="6799987" y="408139"/>
              <a:ext cx="5154423" cy="3657601"/>
            </a:xfrm>
            <a:prstGeom prst="roundRect">
              <a:avLst>
                <a:gd name="adj" fmla="val 12089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AD1175-C83C-9A43-B5C4-5B45A6B12588}"/>
              </a:ext>
            </a:extLst>
          </p:cNvPr>
          <p:cNvGrpSpPr/>
          <p:nvPr/>
        </p:nvGrpSpPr>
        <p:grpSpPr>
          <a:xfrm>
            <a:off x="5625040" y="4578631"/>
            <a:ext cx="6545655" cy="2145078"/>
            <a:chOff x="5625040" y="4578631"/>
            <a:chExt cx="6545655" cy="2145078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2CB1DA7-98C8-9145-9C27-CF52E15F5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628" y="4696662"/>
              <a:ext cx="2285390" cy="188813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F9AE4E-9E36-1E4D-A08D-974C2453FF51}"/>
                </a:ext>
              </a:extLst>
            </p:cNvPr>
            <p:cNvSpPr txBox="1"/>
            <p:nvPr/>
          </p:nvSpPr>
          <p:spPr>
            <a:xfrm>
              <a:off x="5625041" y="4890860"/>
              <a:ext cx="6545654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Backdoor attack detection</a:t>
              </a:r>
              <a:br>
                <a:rPr lang="en-US" sz="2800" dirty="0"/>
              </a:br>
              <a:r>
                <a:rPr lang="en-US" sz="2400" dirty="0"/>
                <a:t>[NeurIPS’21]</a:t>
              </a:r>
            </a:p>
            <a:p>
              <a:pPr marL="0" indent="0">
                <a:buNone/>
              </a:pPr>
              <a:endParaRPr lang="en-US" sz="1600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1B254DA-9D66-4A4F-AA87-A9C4200649E2}"/>
                </a:ext>
              </a:extLst>
            </p:cNvPr>
            <p:cNvSpPr/>
            <p:nvPr/>
          </p:nvSpPr>
          <p:spPr>
            <a:xfrm>
              <a:off x="5625040" y="4578631"/>
              <a:ext cx="5968403" cy="2145078"/>
            </a:xfrm>
            <a:prstGeom prst="roundRect">
              <a:avLst>
                <a:gd name="adj" fmla="val 12089"/>
              </a:avLst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4E7C5A-318D-8740-892C-3FBA00E7EE6B}"/>
              </a:ext>
            </a:extLst>
          </p:cNvPr>
          <p:cNvGrpSpPr/>
          <p:nvPr/>
        </p:nvGrpSpPr>
        <p:grpSpPr>
          <a:xfrm>
            <a:off x="623141" y="2679339"/>
            <a:ext cx="6727136" cy="3376942"/>
            <a:chOff x="496263" y="2399169"/>
            <a:chExt cx="6727136" cy="3376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B7B93B-0D5B-3E48-9301-E98DE55CE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233" y="3480012"/>
              <a:ext cx="3343027" cy="2145078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ADEB41E-9F32-0A44-B83E-2C209708DD66}"/>
                </a:ext>
              </a:extLst>
            </p:cNvPr>
            <p:cNvSpPr/>
            <p:nvPr/>
          </p:nvSpPr>
          <p:spPr>
            <a:xfrm>
              <a:off x="496263" y="2399169"/>
              <a:ext cx="4211409" cy="3376942"/>
            </a:xfrm>
            <a:prstGeom prst="roundRect">
              <a:avLst>
                <a:gd name="adj" fmla="val 12089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E19906-B2A1-3E4F-88B1-17C4CABC868D}"/>
                </a:ext>
              </a:extLst>
            </p:cNvPr>
            <p:cNvSpPr txBox="1"/>
            <p:nvPr/>
          </p:nvSpPr>
          <p:spPr>
            <a:xfrm>
              <a:off x="677745" y="2537119"/>
              <a:ext cx="654565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800" dirty="0"/>
                <a:t>Graph neural networks</a:t>
              </a:r>
            </a:p>
            <a:p>
              <a:pPr marL="0" indent="0">
                <a:buNone/>
              </a:pPr>
              <a:r>
                <a:rPr lang="en-US" sz="2400" dirty="0"/>
                <a:t>[ICLR’20, AISTATS’20, ICML’21]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9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65DEBD-7E40-4BAB-9414-893D271B5472}"/>
              </a:ext>
            </a:extLst>
          </p:cNvPr>
          <p:cNvGrpSpPr/>
          <p:nvPr/>
        </p:nvGrpSpPr>
        <p:grpSpPr>
          <a:xfrm>
            <a:off x="441971" y="1713831"/>
            <a:ext cx="1975022" cy="1853960"/>
            <a:chOff x="1029798" y="2359929"/>
            <a:chExt cx="1975022" cy="1853960"/>
          </a:xfrm>
        </p:grpSpPr>
        <p:pic>
          <p:nvPicPr>
            <p:cNvPr id="104" name="Picture 10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46D776-E4DD-43E7-8DA2-83F111A2F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9798" y="2359929"/>
              <a:ext cx="1056726" cy="1016084"/>
            </a:xfrm>
            <a:prstGeom prst="rect">
              <a:avLst/>
            </a:prstGeom>
          </p:spPr>
        </p:pic>
        <p:pic>
          <p:nvPicPr>
            <p:cNvPr id="105" name="Picture 10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3EB22E7-4218-4E8C-9743-B98C88692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6523" y="2408461"/>
              <a:ext cx="845528" cy="969264"/>
            </a:xfrm>
            <a:prstGeom prst="rect">
              <a:avLst/>
            </a:prstGeom>
          </p:spPr>
        </p:pic>
        <p:pic>
          <p:nvPicPr>
            <p:cNvPr id="106" name="Picture 10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51A8784-D19C-49FA-99B6-C1E6AF5BB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67460" y="3376013"/>
              <a:ext cx="1737360" cy="8378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6C3F2F-7131-4F7F-AB6E-9A4694076589}"/>
              </a:ext>
            </a:extLst>
          </p:cNvPr>
          <p:cNvGrpSpPr/>
          <p:nvPr/>
        </p:nvGrpSpPr>
        <p:grpSpPr>
          <a:xfrm>
            <a:off x="679633" y="3910693"/>
            <a:ext cx="1737360" cy="1812471"/>
            <a:chOff x="4792436" y="3592286"/>
            <a:chExt cx="1644940" cy="1736428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076C199-FBAD-4764-8365-905A02D96247}"/>
                </a:ext>
              </a:extLst>
            </p:cNvPr>
            <p:cNvGrpSpPr/>
            <p:nvPr/>
          </p:nvGrpSpPr>
          <p:grpSpPr>
            <a:xfrm>
              <a:off x="4792436" y="3592286"/>
              <a:ext cx="794789" cy="971551"/>
              <a:chOff x="5902779" y="3584122"/>
              <a:chExt cx="794789" cy="971551"/>
            </a:xfrm>
          </p:grpSpPr>
          <p:pic>
            <p:nvPicPr>
              <p:cNvPr id="101" name="Picture 100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8C57CD82-3876-4879-A945-BE3DEB88A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02779" y="3624943"/>
                <a:ext cx="794789" cy="930730"/>
              </a:xfrm>
              <a:prstGeom prst="rect">
                <a:avLst/>
              </a:prstGeom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7632245-6C75-49A5-A208-B5832598B9F0}"/>
                  </a:ext>
                </a:extLst>
              </p:cNvPr>
              <p:cNvSpPr/>
              <p:nvPr/>
            </p:nvSpPr>
            <p:spPr>
              <a:xfrm>
                <a:off x="6466119" y="3739243"/>
                <a:ext cx="220432" cy="4000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F0A287C-F580-46FB-BF6D-43379289C077}"/>
                  </a:ext>
                </a:extLst>
              </p:cNvPr>
              <p:cNvSpPr/>
              <p:nvPr/>
            </p:nvSpPr>
            <p:spPr>
              <a:xfrm>
                <a:off x="6294665" y="3584122"/>
                <a:ext cx="391886" cy="130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9" name="Picture 9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20F11D2-CAC2-4DDE-8C26-04A550F97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7223" y="3649435"/>
              <a:ext cx="779182" cy="893209"/>
            </a:xfrm>
            <a:prstGeom prst="rect">
              <a:avLst/>
            </a:prstGeom>
          </p:spPr>
        </p:pic>
        <p:pic>
          <p:nvPicPr>
            <p:cNvPr id="100" name="Picture 9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E2DB3A2-D3E7-43EB-B409-BEFD6610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0600" y="4539346"/>
              <a:ext cx="1636776" cy="7893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4842D7-5744-4B46-B11E-858AB7B82C30}"/>
              </a:ext>
            </a:extLst>
          </p:cNvPr>
          <p:cNvSpPr txBox="1"/>
          <p:nvPr/>
        </p:nvSpPr>
        <p:spPr>
          <a:xfrm>
            <a:off x="549706" y="1371655"/>
            <a:ext cx="1997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Trojaned</a:t>
            </a:r>
            <a:r>
              <a:rPr lang="en-US" sz="2000" b="1" dirty="0"/>
              <a:t>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13B7D-DF20-465A-97A3-55F7D03A316F}"/>
              </a:ext>
            </a:extLst>
          </p:cNvPr>
          <p:cNvSpPr txBox="1"/>
          <p:nvPr/>
        </p:nvSpPr>
        <p:spPr>
          <a:xfrm>
            <a:off x="817283" y="3712886"/>
            <a:ext cx="15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Clean Dataset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E8998-0C7B-43DD-AFF4-8634756CED9F}"/>
              </a:ext>
            </a:extLst>
          </p:cNvPr>
          <p:cNvSpPr/>
          <p:nvPr/>
        </p:nvSpPr>
        <p:spPr>
          <a:xfrm>
            <a:off x="2767959" y="2529071"/>
            <a:ext cx="845528" cy="223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26EFE-571D-42B0-9CE5-42DA6C08BB6C}"/>
              </a:ext>
            </a:extLst>
          </p:cNvPr>
          <p:cNvSpPr txBox="1"/>
          <p:nvPr/>
        </p:nvSpPr>
        <p:spPr>
          <a:xfrm>
            <a:off x="2653055" y="1371655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Training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B68168-2FE1-4693-A41B-B5DD1652FD92}"/>
              </a:ext>
            </a:extLst>
          </p:cNvPr>
          <p:cNvSpPr/>
          <p:nvPr/>
        </p:nvSpPr>
        <p:spPr>
          <a:xfrm>
            <a:off x="2767959" y="4705188"/>
            <a:ext cx="845528" cy="223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764F94-C5F8-425B-B4C8-E17AA7229907}"/>
              </a:ext>
            </a:extLst>
          </p:cNvPr>
          <p:cNvGrpSpPr/>
          <p:nvPr/>
        </p:nvGrpSpPr>
        <p:grpSpPr>
          <a:xfrm>
            <a:off x="3818557" y="1856735"/>
            <a:ext cx="1776838" cy="1568153"/>
            <a:chOff x="5291757" y="2149457"/>
            <a:chExt cx="1776838" cy="156815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FB1D129-0F64-4763-9F74-A9058684AC4F}"/>
                </a:ext>
              </a:extLst>
            </p:cNvPr>
            <p:cNvSpPr/>
            <p:nvPr/>
          </p:nvSpPr>
          <p:spPr>
            <a:xfrm>
              <a:off x="5291757" y="2468169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6FED530-6A6A-4477-B3BB-EB69CE0DB2FA}"/>
                </a:ext>
              </a:extLst>
            </p:cNvPr>
            <p:cNvSpPr/>
            <p:nvPr/>
          </p:nvSpPr>
          <p:spPr>
            <a:xfrm>
              <a:off x="5291757" y="3141386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ADC8BA6-BC0F-4C34-B496-D3BC7E2E92F1}"/>
                </a:ext>
              </a:extLst>
            </p:cNvPr>
            <p:cNvSpPr/>
            <p:nvPr/>
          </p:nvSpPr>
          <p:spPr>
            <a:xfrm>
              <a:off x="6083754" y="2149457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8AC401-A2BA-4AD4-A6F2-933D2DC3CAF3}"/>
                </a:ext>
              </a:extLst>
            </p:cNvPr>
            <p:cNvSpPr/>
            <p:nvPr/>
          </p:nvSpPr>
          <p:spPr>
            <a:xfrm>
              <a:off x="6083754" y="2778412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CD3EE30-CAEB-4896-ADCC-872E93E00650}"/>
                </a:ext>
              </a:extLst>
            </p:cNvPr>
            <p:cNvSpPr/>
            <p:nvPr/>
          </p:nvSpPr>
          <p:spPr>
            <a:xfrm>
              <a:off x="6083754" y="3407367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52743CF-5772-46E3-9E91-B5ACB569754F}"/>
                </a:ext>
              </a:extLst>
            </p:cNvPr>
            <p:cNvSpPr/>
            <p:nvPr/>
          </p:nvSpPr>
          <p:spPr>
            <a:xfrm>
              <a:off x="6758352" y="2778412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2C89D7C-42F8-4229-A1AA-F0582AABE821}"/>
                </a:ext>
              </a:extLst>
            </p:cNvPr>
            <p:cNvCxnSpPr>
              <a:stCxn id="83" idx="7"/>
              <a:endCxn id="85" idx="2"/>
            </p:cNvCxnSpPr>
            <p:nvPr/>
          </p:nvCxnSpPr>
          <p:spPr>
            <a:xfrm flipV="1">
              <a:off x="5556566" y="2304579"/>
              <a:ext cx="527188" cy="2090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16340C-9208-4304-A5FF-1B4BE81106E9}"/>
                </a:ext>
              </a:extLst>
            </p:cNvPr>
            <p:cNvCxnSpPr>
              <a:cxnSpLocks/>
              <a:stCxn id="83" idx="5"/>
              <a:endCxn id="86" idx="2"/>
            </p:cNvCxnSpPr>
            <p:nvPr/>
          </p:nvCxnSpPr>
          <p:spPr>
            <a:xfrm>
              <a:off x="5556566" y="2732978"/>
              <a:ext cx="527188" cy="2005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FCC4E93-3BAB-48B3-BA8B-DBD153ED57FF}"/>
                </a:ext>
              </a:extLst>
            </p:cNvPr>
            <p:cNvCxnSpPr>
              <a:cxnSpLocks/>
              <a:stCxn id="84" idx="7"/>
              <a:endCxn id="86" idx="2"/>
            </p:cNvCxnSpPr>
            <p:nvPr/>
          </p:nvCxnSpPr>
          <p:spPr>
            <a:xfrm flipV="1">
              <a:off x="5556566" y="2933534"/>
              <a:ext cx="527188" cy="2532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0EA81E7-64A5-419C-A161-E29B14EB5DC8}"/>
                </a:ext>
              </a:extLst>
            </p:cNvPr>
            <p:cNvCxnSpPr>
              <a:cxnSpLocks/>
              <a:stCxn id="84" idx="5"/>
              <a:endCxn id="87" idx="1"/>
            </p:cNvCxnSpPr>
            <p:nvPr/>
          </p:nvCxnSpPr>
          <p:spPr>
            <a:xfrm>
              <a:off x="5556566" y="3406195"/>
              <a:ext cx="572622" cy="46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DB1BA7E-BBBD-4EDD-97B8-EA5857960D5E}"/>
                </a:ext>
              </a:extLst>
            </p:cNvPr>
            <p:cNvCxnSpPr>
              <a:cxnSpLocks/>
              <a:stCxn id="85" idx="5"/>
              <a:endCxn id="88" idx="0"/>
            </p:cNvCxnSpPr>
            <p:nvPr/>
          </p:nvCxnSpPr>
          <p:spPr>
            <a:xfrm>
              <a:off x="6348563" y="2414266"/>
              <a:ext cx="564911" cy="3641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C6C4836-43BB-4119-A334-9AC4B33B1739}"/>
                </a:ext>
              </a:extLst>
            </p:cNvPr>
            <p:cNvCxnSpPr>
              <a:cxnSpLocks/>
              <a:stCxn id="84" idx="0"/>
              <a:endCxn id="85" idx="2"/>
            </p:cNvCxnSpPr>
            <p:nvPr/>
          </p:nvCxnSpPr>
          <p:spPr>
            <a:xfrm flipV="1">
              <a:off x="5446879" y="2304579"/>
              <a:ext cx="636875" cy="8368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17F9243-85EF-4032-BA86-748D4E416C8F}"/>
                </a:ext>
              </a:extLst>
            </p:cNvPr>
            <p:cNvCxnSpPr>
              <a:cxnSpLocks/>
              <a:stCxn id="83" idx="4"/>
              <a:endCxn id="87" idx="1"/>
            </p:cNvCxnSpPr>
            <p:nvPr/>
          </p:nvCxnSpPr>
          <p:spPr>
            <a:xfrm>
              <a:off x="5446879" y="2778412"/>
              <a:ext cx="682309" cy="6743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DD6FC13-15F0-49F8-8CA2-50D451D8E630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>
              <a:off x="6393997" y="2933534"/>
              <a:ext cx="3643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D2EAB2D-D04F-4486-948B-57B926E2B480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6348563" y="3043221"/>
              <a:ext cx="455223" cy="4095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220FB4-9BEB-4748-A578-7270894C7AC4}"/>
              </a:ext>
            </a:extLst>
          </p:cNvPr>
          <p:cNvSpPr txBox="1"/>
          <p:nvPr/>
        </p:nvSpPr>
        <p:spPr>
          <a:xfrm>
            <a:off x="4365376" y="137165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DNN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CC6EAC-0671-4847-BC98-9E2C408AF6DD}"/>
              </a:ext>
            </a:extLst>
          </p:cNvPr>
          <p:cNvSpPr/>
          <p:nvPr/>
        </p:nvSpPr>
        <p:spPr>
          <a:xfrm>
            <a:off x="87085" y="1118171"/>
            <a:ext cx="12017829" cy="48992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F2E99-3C62-41D9-A2B1-09D7FAF43A6D}"/>
              </a:ext>
            </a:extLst>
          </p:cNvPr>
          <p:cNvGrpSpPr/>
          <p:nvPr/>
        </p:nvGrpSpPr>
        <p:grpSpPr>
          <a:xfrm>
            <a:off x="3818557" y="4032852"/>
            <a:ext cx="1776838" cy="1568153"/>
            <a:chOff x="5291757" y="2149457"/>
            <a:chExt cx="1776838" cy="156815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95964E-0AF3-4A0B-89B3-6954305A3339}"/>
                </a:ext>
              </a:extLst>
            </p:cNvPr>
            <p:cNvSpPr/>
            <p:nvPr/>
          </p:nvSpPr>
          <p:spPr>
            <a:xfrm>
              <a:off x="5291757" y="2468169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F91313-846D-4A77-8790-001634C07586}"/>
                </a:ext>
              </a:extLst>
            </p:cNvPr>
            <p:cNvSpPr/>
            <p:nvPr/>
          </p:nvSpPr>
          <p:spPr>
            <a:xfrm>
              <a:off x="5291757" y="3141386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C14212-34B8-49D4-8FAC-8EA00B082F22}"/>
                </a:ext>
              </a:extLst>
            </p:cNvPr>
            <p:cNvSpPr/>
            <p:nvPr/>
          </p:nvSpPr>
          <p:spPr>
            <a:xfrm>
              <a:off x="6083754" y="2149457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413DE87-8DDB-40CD-A29E-3EC1B011AD95}"/>
                </a:ext>
              </a:extLst>
            </p:cNvPr>
            <p:cNvSpPr/>
            <p:nvPr/>
          </p:nvSpPr>
          <p:spPr>
            <a:xfrm>
              <a:off x="6083754" y="2778412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0785109-8A97-4DC0-BA62-7AFCC1A42643}"/>
                </a:ext>
              </a:extLst>
            </p:cNvPr>
            <p:cNvSpPr/>
            <p:nvPr/>
          </p:nvSpPr>
          <p:spPr>
            <a:xfrm>
              <a:off x="6083754" y="3407367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3A66349-9813-40F7-85D5-803F386FF369}"/>
                </a:ext>
              </a:extLst>
            </p:cNvPr>
            <p:cNvSpPr/>
            <p:nvPr/>
          </p:nvSpPr>
          <p:spPr>
            <a:xfrm>
              <a:off x="6758352" y="2778412"/>
              <a:ext cx="310243" cy="3102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62B5A0-E299-46A1-BF45-4794C5AE8BAF}"/>
                </a:ext>
              </a:extLst>
            </p:cNvPr>
            <p:cNvCxnSpPr>
              <a:stCxn id="68" idx="7"/>
              <a:endCxn id="70" idx="2"/>
            </p:cNvCxnSpPr>
            <p:nvPr/>
          </p:nvCxnSpPr>
          <p:spPr>
            <a:xfrm flipV="1">
              <a:off x="5556566" y="2304579"/>
              <a:ext cx="527188" cy="2090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91A9820-F572-4919-9853-DFBC9DE58DBD}"/>
                </a:ext>
              </a:extLst>
            </p:cNvPr>
            <p:cNvCxnSpPr>
              <a:cxnSpLocks/>
              <a:stCxn id="68" idx="5"/>
              <a:endCxn id="71" idx="2"/>
            </p:cNvCxnSpPr>
            <p:nvPr/>
          </p:nvCxnSpPr>
          <p:spPr>
            <a:xfrm>
              <a:off x="5556566" y="2732978"/>
              <a:ext cx="527188" cy="2005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9C847B7-A542-4A0B-9940-4CE6F863A72A}"/>
                </a:ext>
              </a:extLst>
            </p:cNvPr>
            <p:cNvCxnSpPr>
              <a:cxnSpLocks/>
              <a:stCxn id="69" idx="7"/>
              <a:endCxn id="71" idx="2"/>
            </p:cNvCxnSpPr>
            <p:nvPr/>
          </p:nvCxnSpPr>
          <p:spPr>
            <a:xfrm flipV="1">
              <a:off x="5556566" y="2933534"/>
              <a:ext cx="527188" cy="2532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A8ACB13-D5E5-4CA7-AF80-A4CCF1B91E29}"/>
                </a:ext>
              </a:extLst>
            </p:cNvPr>
            <p:cNvCxnSpPr>
              <a:cxnSpLocks/>
              <a:stCxn id="69" idx="5"/>
              <a:endCxn id="72" idx="1"/>
            </p:cNvCxnSpPr>
            <p:nvPr/>
          </p:nvCxnSpPr>
          <p:spPr>
            <a:xfrm>
              <a:off x="5556566" y="3406195"/>
              <a:ext cx="572622" cy="46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DD96A0-B0B7-4FC2-BBE3-12F3BD718C20}"/>
                </a:ext>
              </a:extLst>
            </p:cNvPr>
            <p:cNvCxnSpPr>
              <a:cxnSpLocks/>
              <a:stCxn id="70" idx="5"/>
              <a:endCxn id="73" idx="0"/>
            </p:cNvCxnSpPr>
            <p:nvPr/>
          </p:nvCxnSpPr>
          <p:spPr>
            <a:xfrm>
              <a:off x="6348563" y="2414266"/>
              <a:ext cx="564911" cy="3641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41E2CD5-9272-477C-81B8-93F8D4F457D9}"/>
                </a:ext>
              </a:extLst>
            </p:cNvPr>
            <p:cNvCxnSpPr>
              <a:cxnSpLocks/>
              <a:stCxn id="69" idx="0"/>
              <a:endCxn id="70" idx="2"/>
            </p:cNvCxnSpPr>
            <p:nvPr/>
          </p:nvCxnSpPr>
          <p:spPr>
            <a:xfrm flipV="1">
              <a:off x="5446879" y="2304579"/>
              <a:ext cx="636875" cy="8368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559F54A-F292-4DDA-A0C4-5FD05C5B23F4}"/>
                </a:ext>
              </a:extLst>
            </p:cNvPr>
            <p:cNvCxnSpPr>
              <a:cxnSpLocks/>
              <a:stCxn id="68" idx="4"/>
              <a:endCxn id="72" idx="1"/>
            </p:cNvCxnSpPr>
            <p:nvPr/>
          </p:nvCxnSpPr>
          <p:spPr>
            <a:xfrm>
              <a:off x="5446879" y="2778412"/>
              <a:ext cx="682309" cy="6743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794F966-5DC3-472E-A08C-183BFC5B5E08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6393997" y="2933534"/>
              <a:ext cx="3643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2532EAD-0099-44BF-AA15-320FD2D71098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>
            <a:xfrm flipV="1">
              <a:off x="6348563" y="3043221"/>
              <a:ext cx="455223" cy="4095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0A3876-6FBB-43C3-877D-EBC076741D2A}"/>
              </a:ext>
            </a:extLst>
          </p:cNvPr>
          <p:cNvSpPr/>
          <p:nvPr/>
        </p:nvSpPr>
        <p:spPr>
          <a:xfrm>
            <a:off x="5836509" y="2529071"/>
            <a:ext cx="640080" cy="223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DB5867C-3FAA-4D42-881C-2F287E7543C3}"/>
              </a:ext>
            </a:extLst>
          </p:cNvPr>
          <p:cNvSpPr/>
          <p:nvPr/>
        </p:nvSpPr>
        <p:spPr>
          <a:xfrm>
            <a:off x="5836509" y="4705188"/>
            <a:ext cx="640080" cy="223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D4811D-9A25-48FC-B483-A0BE2A8D8FDD}"/>
              </a:ext>
            </a:extLst>
          </p:cNvPr>
          <p:cNvGrpSpPr/>
          <p:nvPr/>
        </p:nvGrpSpPr>
        <p:grpSpPr>
          <a:xfrm>
            <a:off x="6503860" y="1856735"/>
            <a:ext cx="1776838" cy="1568153"/>
            <a:chOff x="5291757" y="2149457"/>
            <a:chExt cx="1776838" cy="156815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4BB44D-7CEA-476A-9736-793864004BCE}"/>
                </a:ext>
              </a:extLst>
            </p:cNvPr>
            <p:cNvSpPr/>
            <p:nvPr/>
          </p:nvSpPr>
          <p:spPr>
            <a:xfrm>
              <a:off x="5291757" y="2468169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9345CF-86E2-483F-BC30-9714FDBFB8EB}"/>
                </a:ext>
              </a:extLst>
            </p:cNvPr>
            <p:cNvSpPr/>
            <p:nvPr/>
          </p:nvSpPr>
          <p:spPr>
            <a:xfrm>
              <a:off x="5291757" y="3141386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BEA21F0-BFF2-4E9D-AC5B-ACAF0420C0B7}"/>
                </a:ext>
              </a:extLst>
            </p:cNvPr>
            <p:cNvSpPr/>
            <p:nvPr/>
          </p:nvSpPr>
          <p:spPr>
            <a:xfrm>
              <a:off x="6083754" y="2149457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AEFF5B-174D-499A-8622-319A896057C0}"/>
                </a:ext>
              </a:extLst>
            </p:cNvPr>
            <p:cNvSpPr/>
            <p:nvPr/>
          </p:nvSpPr>
          <p:spPr>
            <a:xfrm>
              <a:off x="6083754" y="2778412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D06ADD-A98C-4D95-B24C-A875D2D8EE08}"/>
                </a:ext>
              </a:extLst>
            </p:cNvPr>
            <p:cNvSpPr/>
            <p:nvPr/>
          </p:nvSpPr>
          <p:spPr>
            <a:xfrm>
              <a:off x="6083754" y="3407367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CA802D0-75B7-4CF7-B902-59A4AEE81FC4}"/>
                </a:ext>
              </a:extLst>
            </p:cNvPr>
            <p:cNvSpPr/>
            <p:nvPr/>
          </p:nvSpPr>
          <p:spPr>
            <a:xfrm>
              <a:off x="6758352" y="2778412"/>
              <a:ext cx="310243" cy="310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178A6F-9C35-4E1D-A479-33B59EFA978F}"/>
                </a:ext>
              </a:extLst>
            </p:cNvPr>
            <p:cNvCxnSpPr>
              <a:stCxn id="53" idx="7"/>
              <a:endCxn id="55" idx="2"/>
            </p:cNvCxnSpPr>
            <p:nvPr/>
          </p:nvCxnSpPr>
          <p:spPr>
            <a:xfrm flipV="1">
              <a:off x="5556566" y="2304579"/>
              <a:ext cx="527188" cy="2090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B117A3E-E56F-4C96-8E97-19A8F62B85F2}"/>
                </a:ext>
              </a:extLst>
            </p:cNvPr>
            <p:cNvCxnSpPr>
              <a:cxnSpLocks/>
              <a:stCxn id="53" idx="5"/>
              <a:endCxn id="56" idx="2"/>
            </p:cNvCxnSpPr>
            <p:nvPr/>
          </p:nvCxnSpPr>
          <p:spPr>
            <a:xfrm>
              <a:off x="5556566" y="2732978"/>
              <a:ext cx="527188" cy="2005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4BFF49-7F51-4FD8-A5BE-506059C209CF}"/>
                </a:ext>
              </a:extLst>
            </p:cNvPr>
            <p:cNvCxnSpPr>
              <a:cxnSpLocks/>
              <a:stCxn id="54" idx="7"/>
              <a:endCxn id="56" idx="2"/>
            </p:cNvCxnSpPr>
            <p:nvPr/>
          </p:nvCxnSpPr>
          <p:spPr>
            <a:xfrm flipV="1">
              <a:off x="5556566" y="2933534"/>
              <a:ext cx="527188" cy="2532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BF45AE7-5D86-4E91-85B3-24586D82BD9C}"/>
                </a:ext>
              </a:extLst>
            </p:cNvPr>
            <p:cNvCxnSpPr>
              <a:cxnSpLocks/>
              <a:stCxn id="54" idx="5"/>
              <a:endCxn id="57" idx="1"/>
            </p:cNvCxnSpPr>
            <p:nvPr/>
          </p:nvCxnSpPr>
          <p:spPr>
            <a:xfrm>
              <a:off x="5556566" y="3406195"/>
              <a:ext cx="572622" cy="46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4DFE2E-BB1C-4BC4-B1EB-152AF2D6118F}"/>
                </a:ext>
              </a:extLst>
            </p:cNvPr>
            <p:cNvCxnSpPr>
              <a:cxnSpLocks/>
              <a:stCxn id="55" idx="5"/>
              <a:endCxn id="58" idx="0"/>
            </p:cNvCxnSpPr>
            <p:nvPr/>
          </p:nvCxnSpPr>
          <p:spPr>
            <a:xfrm>
              <a:off x="6348563" y="2414266"/>
              <a:ext cx="564911" cy="3641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325B2-4465-424E-A44E-46CDE2A26EAF}"/>
                </a:ext>
              </a:extLst>
            </p:cNvPr>
            <p:cNvCxnSpPr>
              <a:cxnSpLocks/>
              <a:stCxn id="54" idx="0"/>
              <a:endCxn id="55" idx="2"/>
            </p:cNvCxnSpPr>
            <p:nvPr/>
          </p:nvCxnSpPr>
          <p:spPr>
            <a:xfrm flipV="1">
              <a:off x="5446879" y="2304579"/>
              <a:ext cx="636875" cy="8368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8B984E-46A4-4D6E-89E8-B3BCBAA4720C}"/>
                </a:ext>
              </a:extLst>
            </p:cNvPr>
            <p:cNvCxnSpPr>
              <a:cxnSpLocks/>
              <a:stCxn id="53" idx="4"/>
              <a:endCxn id="57" idx="1"/>
            </p:cNvCxnSpPr>
            <p:nvPr/>
          </p:nvCxnSpPr>
          <p:spPr>
            <a:xfrm>
              <a:off x="5446879" y="2778412"/>
              <a:ext cx="682309" cy="6743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E012B58-9A05-4C7A-A5DD-AAA09DC23D73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>
              <a:off x="6393997" y="2933534"/>
              <a:ext cx="3643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699C920-880C-4EEC-8F2B-9FC9E539014C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6348563" y="3043221"/>
              <a:ext cx="455223" cy="4095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4FE44B-76E8-4131-B730-CB030278411F}"/>
              </a:ext>
            </a:extLst>
          </p:cNvPr>
          <p:cNvGrpSpPr/>
          <p:nvPr/>
        </p:nvGrpSpPr>
        <p:grpSpPr>
          <a:xfrm>
            <a:off x="6503860" y="4032852"/>
            <a:ext cx="1776838" cy="1568153"/>
            <a:chOff x="5291757" y="2149457"/>
            <a:chExt cx="1776838" cy="15681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2E15460-C575-4C95-8CA0-6F9A51D4F512}"/>
                </a:ext>
              </a:extLst>
            </p:cNvPr>
            <p:cNvSpPr/>
            <p:nvPr/>
          </p:nvSpPr>
          <p:spPr>
            <a:xfrm>
              <a:off x="5291757" y="2468169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620ADAC-00A1-449E-A07B-CCE0189417C7}"/>
                </a:ext>
              </a:extLst>
            </p:cNvPr>
            <p:cNvSpPr/>
            <p:nvPr/>
          </p:nvSpPr>
          <p:spPr>
            <a:xfrm>
              <a:off x="5291757" y="3141386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273638-BD1D-443A-96AB-E560DDA23735}"/>
                </a:ext>
              </a:extLst>
            </p:cNvPr>
            <p:cNvSpPr/>
            <p:nvPr/>
          </p:nvSpPr>
          <p:spPr>
            <a:xfrm>
              <a:off x="6083754" y="2149457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C169B3-EA72-4C6A-B712-6A7F3B50894F}"/>
                </a:ext>
              </a:extLst>
            </p:cNvPr>
            <p:cNvSpPr/>
            <p:nvPr/>
          </p:nvSpPr>
          <p:spPr>
            <a:xfrm>
              <a:off x="6083754" y="2778412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52F96B-E5B0-4F48-9A5A-D8218D8F0698}"/>
                </a:ext>
              </a:extLst>
            </p:cNvPr>
            <p:cNvSpPr/>
            <p:nvPr/>
          </p:nvSpPr>
          <p:spPr>
            <a:xfrm>
              <a:off x="6083754" y="3407367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6928CA-4CE7-49D8-866C-C378404DC0AE}"/>
                </a:ext>
              </a:extLst>
            </p:cNvPr>
            <p:cNvSpPr/>
            <p:nvPr/>
          </p:nvSpPr>
          <p:spPr>
            <a:xfrm>
              <a:off x="6758352" y="2778412"/>
              <a:ext cx="310243" cy="3102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761B4C-DF10-4679-8FFD-E9B3BEE18F07}"/>
                </a:ext>
              </a:extLst>
            </p:cNvPr>
            <p:cNvCxnSpPr>
              <a:stCxn id="38" idx="7"/>
              <a:endCxn id="40" idx="2"/>
            </p:cNvCxnSpPr>
            <p:nvPr/>
          </p:nvCxnSpPr>
          <p:spPr>
            <a:xfrm flipV="1">
              <a:off x="5556566" y="2304579"/>
              <a:ext cx="527188" cy="2090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B64EC1-E0CE-43A0-9B0F-D47F8A578505}"/>
                </a:ext>
              </a:extLst>
            </p:cNvPr>
            <p:cNvCxnSpPr>
              <a:cxnSpLocks/>
              <a:stCxn id="38" idx="5"/>
              <a:endCxn id="41" idx="2"/>
            </p:cNvCxnSpPr>
            <p:nvPr/>
          </p:nvCxnSpPr>
          <p:spPr>
            <a:xfrm>
              <a:off x="5556566" y="2732978"/>
              <a:ext cx="527188" cy="2005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D006BF-1268-43D0-A695-37E548A162F4}"/>
                </a:ext>
              </a:extLst>
            </p:cNvPr>
            <p:cNvCxnSpPr>
              <a:cxnSpLocks/>
              <a:stCxn id="39" idx="7"/>
              <a:endCxn id="41" idx="2"/>
            </p:cNvCxnSpPr>
            <p:nvPr/>
          </p:nvCxnSpPr>
          <p:spPr>
            <a:xfrm flipV="1">
              <a:off x="5556566" y="2933534"/>
              <a:ext cx="527188" cy="2532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23A300-C300-46CB-A648-220FE80B1497}"/>
                </a:ext>
              </a:extLst>
            </p:cNvPr>
            <p:cNvCxnSpPr>
              <a:cxnSpLocks/>
              <a:stCxn id="39" idx="5"/>
              <a:endCxn id="42" idx="1"/>
            </p:cNvCxnSpPr>
            <p:nvPr/>
          </p:nvCxnSpPr>
          <p:spPr>
            <a:xfrm>
              <a:off x="5556566" y="3406195"/>
              <a:ext cx="572622" cy="46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BF7410-5461-4FCD-AC9C-CA21886CC89F}"/>
                </a:ext>
              </a:extLst>
            </p:cNvPr>
            <p:cNvCxnSpPr>
              <a:cxnSpLocks/>
              <a:stCxn id="40" idx="5"/>
              <a:endCxn id="43" idx="0"/>
            </p:cNvCxnSpPr>
            <p:nvPr/>
          </p:nvCxnSpPr>
          <p:spPr>
            <a:xfrm>
              <a:off x="6348563" y="2414266"/>
              <a:ext cx="564911" cy="3641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34A547C-1613-4EDC-ABB5-2E85FD2569B6}"/>
                </a:ext>
              </a:extLst>
            </p:cNvPr>
            <p:cNvCxnSpPr>
              <a:cxnSpLocks/>
              <a:stCxn id="39" idx="0"/>
              <a:endCxn id="40" idx="2"/>
            </p:cNvCxnSpPr>
            <p:nvPr/>
          </p:nvCxnSpPr>
          <p:spPr>
            <a:xfrm flipV="1">
              <a:off x="5446879" y="2304579"/>
              <a:ext cx="636875" cy="8368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E85B88A-124B-495A-B3B7-F7B2FD6B95F1}"/>
                </a:ext>
              </a:extLst>
            </p:cNvPr>
            <p:cNvCxnSpPr>
              <a:cxnSpLocks/>
              <a:stCxn id="38" idx="4"/>
              <a:endCxn id="42" idx="1"/>
            </p:cNvCxnSpPr>
            <p:nvPr/>
          </p:nvCxnSpPr>
          <p:spPr>
            <a:xfrm>
              <a:off x="5446879" y="2778412"/>
              <a:ext cx="682309" cy="6743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13256E-D227-4735-9AFE-9987845433DB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>
              <a:off x="6393997" y="2933534"/>
              <a:ext cx="3643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F428C53-7D33-4828-A26C-263CF6001EF2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6348563" y="3043221"/>
              <a:ext cx="455223" cy="4095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AC4850-CFBF-4277-999D-8B5966764DAD}"/>
              </a:ext>
            </a:extLst>
          </p:cNvPr>
          <p:cNvSpPr txBox="1"/>
          <p:nvPr/>
        </p:nvSpPr>
        <p:spPr>
          <a:xfrm>
            <a:off x="6456093" y="1367428"/>
            <a:ext cx="1872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Trojaned</a:t>
            </a:r>
            <a:r>
              <a:rPr lang="en-US" sz="2000" b="1" dirty="0"/>
              <a:t>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159869-FA4E-4B37-8F5B-2BACF68911C9}"/>
              </a:ext>
            </a:extLst>
          </p:cNvPr>
          <p:cNvSpPr txBox="1"/>
          <p:nvPr/>
        </p:nvSpPr>
        <p:spPr>
          <a:xfrm>
            <a:off x="6628288" y="3706069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Clean 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62846-7564-48A2-8104-FD6787FB06A1}"/>
              </a:ext>
            </a:extLst>
          </p:cNvPr>
          <p:cNvGrpSpPr/>
          <p:nvPr/>
        </p:nvGrpSpPr>
        <p:grpSpPr>
          <a:xfrm>
            <a:off x="8450214" y="1382761"/>
            <a:ext cx="1190647" cy="3557013"/>
            <a:chOff x="2805455" y="1107677"/>
            <a:chExt cx="1190647" cy="3557013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28848C6D-E2E9-468E-831F-C6EA4FD9D0BB}"/>
                </a:ext>
              </a:extLst>
            </p:cNvPr>
            <p:cNvSpPr/>
            <p:nvPr/>
          </p:nvSpPr>
          <p:spPr>
            <a:xfrm>
              <a:off x="2920359" y="2265093"/>
              <a:ext cx="845528" cy="2234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E2FDC5-5E23-40D1-9D39-14040702287C}"/>
                </a:ext>
              </a:extLst>
            </p:cNvPr>
            <p:cNvSpPr txBox="1"/>
            <p:nvPr/>
          </p:nvSpPr>
          <p:spPr>
            <a:xfrm>
              <a:off x="2805455" y="1107677"/>
              <a:ext cx="1190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Inference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474C6209-93C9-400A-9266-B821C480F22A}"/>
                </a:ext>
              </a:extLst>
            </p:cNvPr>
            <p:cNvSpPr/>
            <p:nvPr/>
          </p:nvSpPr>
          <p:spPr>
            <a:xfrm>
              <a:off x="2920359" y="4441210"/>
              <a:ext cx="845528" cy="2234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DEE8A7-F03C-441C-8CC9-18DB2F5CA8D2}"/>
              </a:ext>
            </a:extLst>
          </p:cNvPr>
          <p:cNvGrpSpPr/>
          <p:nvPr/>
        </p:nvGrpSpPr>
        <p:grpSpPr>
          <a:xfrm>
            <a:off x="9811346" y="1808203"/>
            <a:ext cx="2195264" cy="1740760"/>
            <a:chOff x="9811346" y="1391825"/>
            <a:chExt cx="2195264" cy="1740760"/>
          </a:xfrm>
        </p:grpSpPr>
        <p:pic>
          <p:nvPicPr>
            <p:cNvPr id="30" name="Picture 2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E849389-3253-4849-B372-798F787CA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1346" y="1391825"/>
              <a:ext cx="1056726" cy="1016084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3862189-DAC5-42A3-852C-B344B934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8071" y="1440357"/>
              <a:ext cx="845528" cy="96926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73D9A7-D305-48CF-8B93-463291F8B6C8}"/>
                </a:ext>
              </a:extLst>
            </p:cNvPr>
            <p:cNvSpPr txBox="1"/>
            <p:nvPr/>
          </p:nvSpPr>
          <p:spPr>
            <a:xfrm>
              <a:off x="9854296" y="2455279"/>
              <a:ext cx="1292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Predict=“</a:t>
              </a:r>
              <a:r>
                <a:rPr lang="en-US" b="1" dirty="0">
                  <a:solidFill>
                    <a:srgbClr val="FF0000"/>
                  </a:solidFill>
                </a:rPr>
                <a:t>0</a:t>
              </a:r>
              <a:r>
                <a:rPr lang="en-US" b="1" dirty="0"/>
                <a:t>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0D4A31-339F-4358-87EE-28C6151FD03E}"/>
                </a:ext>
              </a:extLst>
            </p:cNvPr>
            <p:cNvSpPr txBox="1"/>
            <p:nvPr/>
          </p:nvSpPr>
          <p:spPr>
            <a:xfrm>
              <a:off x="11063723" y="2463443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and “9”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A8B628-F44E-4EBD-9F7D-3D8EEA974E3D}"/>
                </a:ext>
              </a:extLst>
            </p:cNvPr>
            <p:cNvSpPr txBox="1"/>
            <p:nvPr/>
          </p:nvSpPr>
          <p:spPr>
            <a:xfrm>
              <a:off x="9969563" y="2732475"/>
              <a:ext cx="1928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Trigger Sensitive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CAF1F-F016-45A4-B010-18AFC7CEC661}"/>
              </a:ext>
            </a:extLst>
          </p:cNvPr>
          <p:cNvGrpSpPr/>
          <p:nvPr/>
        </p:nvGrpSpPr>
        <p:grpSpPr>
          <a:xfrm>
            <a:off x="9762597" y="3912807"/>
            <a:ext cx="2195264" cy="1740760"/>
            <a:chOff x="9811346" y="1391825"/>
            <a:chExt cx="2195264" cy="1740760"/>
          </a:xfrm>
        </p:grpSpPr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DAD0F9-8F15-42E3-9A5A-B8342483F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1346" y="1391825"/>
              <a:ext cx="1056726" cy="1016084"/>
            </a:xfrm>
            <a:prstGeom prst="rect">
              <a:avLst/>
            </a:prstGeom>
          </p:spPr>
        </p:pic>
        <p:pic>
          <p:nvPicPr>
            <p:cNvPr id="26" name="Picture 2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D85D7D3-B8E8-4D60-8BF3-442841504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8071" y="1440357"/>
              <a:ext cx="845528" cy="9692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DE3E05-E87B-4552-AB4C-DC5FD200F3E3}"/>
                </a:ext>
              </a:extLst>
            </p:cNvPr>
            <p:cNvSpPr txBox="1"/>
            <p:nvPr/>
          </p:nvSpPr>
          <p:spPr>
            <a:xfrm>
              <a:off x="9854296" y="2455279"/>
              <a:ext cx="1292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Predict=“</a:t>
              </a:r>
              <a:r>
                <a:rPr lang="en-US" b="1" dirty="0">
                  <a:solidFill>
                    <a:srgbClr val="00B0F0"/>
                  </a:solidFill>
                </a:rPr>
                <a:t>9</a:t>
              </a:r>
              <a:r>
                <a:rPr lang="en-US" b="1" dirty="0"/>
                <a:t>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52160B-6EC8-4DF4-B80C-193B135C6848}"/>
                </a:ext>
              </a:extLst>
            </p:cNvPr>
            <p:cNvSpPr txBox="1"/>
            <p:nvPr/>
          </p:nvSpPr>
          <p:spPr>
            <a:xfrm>
              <a:off x="11063723" y="2463443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and “9”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F1BA2-80E7-4A17-A237-14B6BBFDEAB4}"/>
                </a:ext>
              </a:extLst>
            </p:cNvPr>
            <p:cNvSpPr txBox="1"/>
            <p:nvPr/>
          </p:nvSpPr>
          <p:spPr>
            <a:xfrm>
              <a:off x="9969563" y="2732475"/>
              <a:ext cx="1884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Trigger Agnostic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8AD67A9-A2D5-43A5-976C-A1D215EE3397}"/>
              </a:ext>
            </a:extLst>
          </p:cNvPr>
          <p:cNvSpPr txBox="1"/>
          <p:nvPr/>
        </p:nvSpPr>
        <p:spPr>
          <a:xfrm>
            <a:off x="180591" y="107761"/>
            <a:ext cx="534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Problem: Trojan Attack </a:t>
            </a:r>
          </a:p>
        </p:txBody>
      </p:sp>
    </p:spTree>
    <p:extLst>
      <p:ext uri="{BB962C8B-B14F-4D97-AF65-F5344CB8AC3E}">
        <p14:creationId xmlns:p14="http://schemas.microsoft.com/office/powerpoint/2010/main" val="386489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DD983C-7BC2-4DC6-9011-EAA80BAD66BE}"/>
              </a:ext>
            </a:extLst>
          </p:cNvPr>
          <p:cNvSpPr txBox="1"/>
          <p:nvPr/>
        </p:nvSpPr>
        <p:spPr>
          <a:xfrm>
            <a:off x="180591" y="107761"/>
            <a:ext cx="949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Existing Solutions – Neural Cleanse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[SP,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C73F8-1B71-44CF-984F-11036011F63E}"/>
                  </a:ext>
                </a:extLst>
              </p:cNvPr>
              <p:cNvSpPr txBox="1"/>
              <p:nvPr/>
            </p:nvSpPr>
            <p:spPr>
              <a:xfrm>
                <a:off x="302173" y="1144880"/>
                <a:ext cx="1188982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Given clean input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its true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reverse engineered samples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,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Search for the trigger through gradient decent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 label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Trojaned models – recovered trigger is more concise than clean models’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C73F8-1B71-44CF-984F-11036011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3" y="1144880"/>
                <a:ext cx="11889827" cy="2677656"/>
              </a:xfrm>
              <a:prstGeom prst="rect">
                <a:avLst/>
              </a:prstGeom>
              <a:blipFill>
                <a:blip r:embed="rId3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18193B5-503D-A54C-9F6D-9720B011BCFB}"/>
              </a:ext>
            </a:extLst>
          </p:cNvPr>
          <p:cNvGrpSpPr/>
          <p:nvPr/>
        </p:nvGrpSpPr>
        <p:grpSpPr>
          <a:xfrm>
            <a:off x="419410" y="4072836"/>
            <a:ext cx="7026419" cy="2205447"/>
            <a:chOff x="2575034" y="3988585"/>
            <a:chExt cx="7367754" cy="2702118"/>
          </a:xfrm>
        </p:grpSpPr>
        <p:pic>
          <p:nvPicPr>
            <p:cNvPr id="7" name="Picture 6" descr="A picture containing text, sign, outdoor, different&#10;&#10;Description automatically generated">
              <a:extLst>
                <a:ext uri="{FF2B5EF4-FFF2-40B4-BE49-F238E27FC236}">
                  <a16:creationId xmlns:a16="http://schemas.microsoft.com/office/drawing/2014/main" id="{D7894AF6-12FE-3D42-BA87-D5525D593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5034" y="3988585"/>
              <a:ext cx="5680273" cy="22119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D76843-D604-6C4D-9377-76341A3EACC3}"/>
                </a:ext>
              </a:extLst>
            </p:cNvPr>
            <p:cNvSpPr txBox="1"/>
            <p:nvPr/>
          </p:nvSpPr>
          <p:spPr>
            <a:xfrm>
              <a:off x="2575034" y="6200487"/>
              <a:ext cx="7367754" cy="49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Clean sample.      True Trigger             Reconstructed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5DA06B-2CCC-0540-A964-956798BDFEA9}"/>
              </a:ext>
            </a:extLst>
          </p:cNvPr>
          <p:cNvGrpSpPr/>
          <p:nvPr/>
        </p:nvGrpSpPr>
        <p:grpSpPr>
          <a:xfrm>
            <a:off x="8985745" y="4640390"/>
            <a:ext cx="2735243" cy="1973579"/>
            <a:chOff x="9005254" y="4080848"/>
            <a:chExt cx="3142759" cy="2199503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AE7F10F-DD1D-9542-94FC-10DA31EBB4C9}"/>
                </a:ext>
              </a:extLst>
            </p:cNvPr>
            <p:cNvSpPr/>
            <p:nvPr/>
          </p:nvSpPr>
          <p:spPr>
            <a:xfrm>
              <a:off x="9051949" y="4080848"/>
              <a:ext cx="2607276" cy="2199503"/>
            </a:xfrm>
            <a:custGeom>
              <a:avLst/>
              <a:gdLst>
                <a:gd name="connsiteX0" fmla="*/ 2001795 w 2001795"/>
                <a:gd name="connsiteY0" fmla="*/ 0 h 1767999"/>
                <a:gd name="connsiteX1" fmla="*/ 1915298 w 2001795"/>
                <a:gd name="connsiteY1" fmla="*/ 12357 h 1767999"/>
                <a:gd name="connsiteX2" fmla="*/ 1742303 w 2001795"/>
                <a:gd name="connsiteY2" fmla="*/ 24714 h 1767999"/>
                <a:gd name="connsiteX3" fmla="*/ 1668162 w 2001795"/>
                <a:gd name="connsiteY3" fmla="*/ 49427 h 1767999"/>
                <a:gd name="connsiteX4" fmla="*/ 1618735 w 2001795"/>
                <a:gd name="connsiteY4" fmla="*/ 61784 h 1767999"/>
                <a:gd name="connsiteX5" fmla="*/ 1544595 w 2001795"/>
                <a:gd name="connsiteY5" fmla="*/ 86498 h 1767999"/>
                <a:gd name="connsiteX6" fmla="*/ 1445741 w 2001795"/>
                <a:gd name="connsiteY6" fmla="*/ 160638 h 1767999"/>
                <a:gd name="connsiteX7" fmla="*/ 1371600 w 2001795"/>
                <a:gd name="connsiteY7" fmla="*/ 222422 h 1767999"/>
                <a:gd name="connsiteX8" fmla="*/ 1322173 w 2001795"/>
                <a:gd name="connsiteY8" fmla="*/ 296563 h 1767999"/>
                <a:gd name="connsiteX9" fmla="*/ 1297460 w 2001795"/>
                <a:gd name="connsiteY9" fmla="*/ 432487 h 1767999"/>
                <a:gd name="connsiteX10" fmla="*/ 1346887 w 2001795"/>
                <a:gd name="connsiteY10" fmla="*/ 593125 h 1767999"/>
                <a:gd name="connsiteX11" fmla="*/ 1359244 w 2001795"/>
                <a:gd name="connsiteY11" fmla="*/ 679622 h 1767999"/>
                <a:gd name="connsiteX12" fmla="*/ 1383957 w 2001795"/>
                <a:gd name="connsiteY12" fmla="*/ 926757 h 1767999"/>
                <a:gd name="connsiteX13" fmla="*/ 1359244 w 2001795"/>
                <a:gd name="connsiteY13" fmla="*/ 1173892 h 1767999"/>
                <a:gd name="connsiteX14" fmla="*/ 1334530 w 2001795"/>
                <a:gd name="connsiteY14" fmla="*/ 1248033 h 1767999"/>
                <a:gd name="connsiteX15" fmla="*/ 1285103 w 2001795"/>
                <a:gd name="connsiteY15" fmla="*/ 1322173 h 1767999"/>
                <a:gd name="connsiteX16" fmla="*/ 1198606 w 2001795"/>
                <a:gd name="connsiteY16" fmla="*/ 1445741 h 1767999"/>
                <a:gd name="connsiteX17" fmla="*/ 1062681 w 2001795"/>
                <a:gd name="connsiteY17" fmla="*/ 1544595 h 1767999"/>
                <a:gd name="connsiteX18" fmla="*/ 976184 w 2001795"/>
                <a:gd name="connsiteY18" fmla="*/ 1569309 h 1767999"/>
                <a:gd name="connsiteX19" fmla="*/ 939114 w 2001795"/>
                <a:gd name="connsiteY19" fmla="*/ 1594022 h 1767999"/>
                <a:gd name="connsiteX20" fmla="*/ 803190 w 2001795"/>
                <a:gd name="connsiteY20" fmla="*/ 1618736 h 1767999"/>
                <a:gd name="connsiteX21" fmla="*/ 729049 w 2001795"/>
                <a:gd name="connsiteY21" fmla="*/ 1668163 h 1767999"/>
                <a:gd name="connsiteX22" fmla="*/ 506627 w 2001795"/>
                <a:gd name="connsiteY22" fmla="*/ 1717590 h 1767999"/>
                <a:gd name="connsiteX23" fmla="*/ 407773 w 2001795"/>
                <a:gd name="connsiteY23" fmla="*/ 1742303 h 1767999"/>
                <a:gd name="connsiteX24" fmla="*/ 370703 w 2001795"/>
                <a:gd name="connsiteY24" fmla="*/ 1754660 h 1767999"/>
                <a:gd name="connsiteX25" fmla="*/ 0 w 2001795"/>
                <a:gd name="connsiteY25" fmla="*/ 1767017 h 176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1795" h="1767999">
                  <a:moveTo>
                    <a:pt x="2001795" y="0"/>
                  </a:moveTo>
                  <a:cubicBezTo>
                    <a:pt x="1972963" y="4119"/>
                    <a:pt x="1944292" y="9596"/>
                    <a:pt x="1915298" y="12357"/>
                  </a:cubicBezTo>
                  <a:cubicBezTo>
                    <a:pt x="1857747" y="17838"/>
                    <a:pt x="1799475" y="16138"/>
                    <a:pt x="1742303" y="24714"/>
                  </a:cubicBezTo>
                  <a:cubicBezTo>
                    <a:pt x="1716541" y="28578"/>
                    <a:pt x="1693435" y="43109"/>
                    <a:pt x="1668162" y="49427"/>
                  </a:cubicBezTo>
                  <a:cubicBezTo>
                    <a:pt x="1651686" y="53546"/>
                    <a:pt x="1635001" y="56904"/>
                    <a:pt x="1618735" y="61784"/>
                  </a:cubicBezTo>
                  <a:cubicBezTo>
                    <a:pt x="1593783" y="69270"/>
                    <a:pt x="1544595" y="86498"/>
                    <a:pt x="1544595" y="86498"/>
                  </a:cubicBezTo>
                  <a:cubicBezTo>
                    <a:pt x="1511644" y="111211"/>
                    <a:pt x="1480012" y="137790"/>
                    <a:pt x="1445741" y="160638"/>
                  </a:cubicBezTo>
                  <a:cubicBezTo>
                    <a:pt x="1412792" y="182604"/>
                    <a:pt x="1397214" y="189491"/>
                    <a:pt x="1371600" y="222422"/>
                  </a:cubicBezTo>
                  <a:cubicBezTo>
                    <a:pt x="1353365" y="245867"/>
                    <a:pt x="1322173" y="296563"/>
                    <a:pt x="1322173" y="296563"/>
                  </a:cubicBezTo>
                  <a:cubicBezTo>
                    <a:pt x="1307537" y="340474"/>
                    <a:pt x="1290474" y="383587"/>
                    <a:pt x="1297460" y="432487"/>
                  </a:cubicBezTo>
                  <a:cubicBezTo>
                    <a:pt x="1305383" y="487947"/>
                    <a:pt x="1330411" y="539579"/>
                    <a:pt x="1346887" y="593125"/>
                  </a:cubicBezTo>
                  <a:cubicBezTo>
                    <a:pt x="1351006" y="621957"/>
                    <a:pt x="1356028" y="650675"/>
                    <a:pt x="1359244" y="679622"/>
                  </a:cubicBezTo>
                  <a:cubicBezTo>
                    <a:pt x="1368386" y="761905"/>
                    <a:pt x="1383957" y="926757"/>
                    <a:pt x="1383957" y="926757"/>
                  </a:cubicBezTo>
                  <a:cubicBezTo>
                    <a:pt x="1376348" y="1048495"/>
                    <a:pt x="1386120" y="1084303"/>
                    <a:pt x="1359244" y="1173892"/>
                  </a:cubicBezTo>
                  <a:cubicBezTo>
                    <a:pt x="1351759" y="1198844"/>
                    <a:pt x="1348980" y="1226358"/>
                    <a:pt x="1334530" y="1248033"/>
                  </a:cubicBezTo>
                  <a:lnTo>
                    <a:pt x="1285103" y="1322173"/>
                  </a:lnTo>
                  <a:cubicBezTo>
                    <a:pt x="1266886" y="1395041"/>
                    <a:pt x="1279370" y="1381130"/>
                    <a:pt x="1198606" y="1445741"/>
                  </a:cubicBezTo>
                  <a:cubicBezTo>
                    <a:pt x="1174570" y="1464970"/>
                    <a:pt x="1090135" y="1535443"/>
                    <a:pt x="1062681" y="1544595"/>
                  </a:cubicBezTo>
                  <a:cubicBezTo>
                    <a:pt x="1009500" y="1562323"/>
                    <a:pt x="1038247" y="1553793"/>
                    <a:pt x="976184" y="1569309"/>
                  </a:cubicBezTo>
                  <a:cubicBezTo>
                    <a:pt x="963827" y="1577547"/>
                    <a:pt x="953442" y="1590115"/>
                    <a:pt x="939114" y="1594022"/>
                  </a:cubicBezTo>
                  <a:cubicBezTo>
                    <a:pt x="906313" y="1602968"/>
                    <a:pt x="840786" y="1597849"/>
                    <a:pt x="803190" y="1618736"/>
                  </a:cubicBezTo>
                  <a:cubicBezTo>
                    <a:pt x="777226" y="1633161"/>
                    <a:pt x="757864" y="1660959"/>
                    <a:pt x="729049" y="1668163"/>
                  </a:cubicBezTo>
                  <a:cubicBezTo>
                    <a:pt x="487966" y="1728433"/>
                    <a:pt x="788999" y="1654841"/>
                    <a:pt x="506627" y="1717590"/>
                  </a:cubicBezTo>
                  <a:cubicBezTo>
                    <a:pt x="473470" y="1724958"/>
                    <a:pt x="439995" y="1731562"/>
                    <a:pt x="407773" y="1742303"/>
                  </a:cubicBezTo>
                  <a:cubicBezTo>
                    <a:pt x="395416" y="1746422"/>
                    <a:pt x="383614" y="1752939"/>
                    <a:pt x="370703" y="1754660"/>
                  </a:cubicBezTo>
                  <a:cubicBezTo>
                    <a:pt x="231850" y="1773174"/>
                    <a:pt x="147483" y="1767017"/>
                    <a:pt x="0" y="1767017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7AAE9BB-3B52-4146-9463-EF6AD6F1997E}"/>
                </a:ext>
              </a:extLst>
            </p:cNvPr>
            <p:cNvSpPr/>
            <p:nvPr/>
          </p:nvSpPr>
          <p:spPr>
            <a:xfrm>
              <a:off x="9745838" y="4925582"/>
              <a:ext cx="247135" cy="226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D22512-4954-3240-BD6A-5CA865392AA9}"/>
                    </a:ext>
                  </a:extLst>
                </p:cNvPr>
                <p:cNvSpPr txBox="1"/>
                <p:nvPr/>
              </p:nvSpPr>
              <p:spPr>
                <a:xfrm>
                  <a:off x="9342281" y="4633204"/>
                  <a:ext cx="3583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D22512-4954-3240-BD6A-5CA865392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81" y="4633204"/>
                  <a:ext cx="358346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359751-3E11-3347-A1DA-39CC9552B301}"/>
                </a:ext>
              </a:extLst>
            </p:cNvPr>
            <p:cNvCxnSpPr>
              <a:stCxn id="3" idx="6"/>
              <a:endCxn id="2" idx="10"/>
            </p:cNvCxnSpPr>
            <p:nvPr/>
          </p:nvCxnSpPr>
          <p:spPr>
            <a:xfrm flipV="1">
              <a:off x="9992973" y="4818733"/>
              <a:ext cx="813255" cy="220163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3C9EBD-645E-9940-9C05-2D5E10C969C5}"/>
                </a:ext>
              </a:extLst>
            </p:cNvPr>
            <p:cNvSpPr/>
            <p:nvPr/>
          </p:nvSpPr>
          <p:spPr>
            <a:xfrm>
              <a:off x="10848339" y="4675773"/>
              <a:ext cx="247135" cy="226627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ACD8E-102C-4F44-B809-2E9F95C3E0BF}"/>
                    </a:ext>
                  </a:extLst>
                </p:cNvPr>
                <p:cNvSpPr txBox="1"/>
                <p:nvPr/>
              </p:nvSpPr>
              <p:spPr>
                <a:xfrm>
                  <a:off x="11082195" y="4398251"/>
                  <a:ext cx="3583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ACD8E-102C-4F44-B809-2E9F95C3E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195" y="4398251"/>
                  <a:ext cx="358346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4000" r="-84000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BECA81-7B8A-6546-B825-5EA8CD5BC2D4}"/>
                    </a:ext>
                  </a:extLst>
                </p:cNvPr>
                <p:cNvSpPr txBox="1"/>
                <p:nvPr/>
              </p:nvSpPr>
              <p:spPr>
                <a:xfrm>
                  <a:off x="9005254" y="5397849"/>
                  <a:ext cx="14811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BECA81-7B8A-6546-B825-5EA8CD5BC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5254" y="5397849"/>
                  <a:ext cx="1481168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B4F17E-A83D-D548-BE8E-54908C59DE03}"/>
                    </a:ext>
                  </a:extLst>
                </p:cNvPr>
                <p:cNvSpPr txBox="1"/>
                <p:nvPr/>
              </p:nvSpPr>
              <p:spPr>
                <a:xfrm>
                  <a:off x="10666845" y="5497325"/>
                  <a:ext cx="14811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B4F17E-A83D-D548-BE8E-54908C59D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6845" y="5497325"/>
                  <a:ext cx="1481168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793F40-9629-A14A-8A36-D71123FD13B5}"/>
              </a:ext>
            </a:extLst>
          </p:cNvPr>
          <p:cNvGrpSpPr/>
          <p:nvPr/>
        </p:nvGrpSpPr>
        <p:grpSpPr>
          <a:xfrm>
            <a:off x="6434419" y="3681259"/>
            <a:ext cx="3077986" cy="1119820"/>
            <a:chOff x="6247228" y="3681259"/>
            <a:chExt cx="3077986" cy="1119820"/>
          </a:xfrm>
        </p:grpSpPr>
        <p:pic>
          <p:nvPicPr>
            <p:cNvPr id="27" name="Picture 2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56301E1-151E-7E47-98F1-2EBDCE00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9810" y="3681259"/>
              <a:ext cx="1565203" cy="11198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0C85D5-BF92-C842-B064-6CCFFE0BFEEE}"/>
                    </a:ext>
                  </a:extLst>
                </p:cNvPr>
                <p:cNvSpPr txBox="1"/>
                <p:nvPr/>
              </p:nvSpPr>
              <p:spPr>
                <a:xfrm>
                  <a:off x="6247228" y="3928904"/>
                  <a:ext cx="311880" cy="524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0C85D5-BF92-C842-B064-6CCFFE0BF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228" y="3928904"/>
                  <a:ext cx="311880" cy="524709"/>
                </a:xfrm>
                <a:prstGeom prst="rect">
                  <a:avLst/>
                </a:prstGeom>
                <a:blipFill>
                  <a:blip r:embed="rId10"/>
                  <a:stretch>
                    <a:fillRect l="-3846" r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18E0-820D-474C-BFFB-CB092DB60270}"/>
                    </a:ext>
                  </a:extLst>
                </p:cNvPr>
                <p:cNvSpPr txBox="1"/>
                <p:nvPr/>
              </p:nvSpPr>
              <p:spPr>
                <a:xfrm>
                  <a:off x="9013334" y="3942381"/>
                  <a:ext cx="3118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18E0-820D-474C-BFFB-CB092DB60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334" y="3942381"/>
                  <a:ext cx="311880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28000" r="-24400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310B9B-8FD7-C34E-9313-FFFF7DDDD5F9}"/>
                </a:ext>
              </a:extLst>
            </p:cNvPr>
            <p:cNvCxnSpPr>
              <a:cxnSpLocks/>
            </p:cNvCxnSpPr>
            <p:nvPr/>
          </p:nvCxnSpPr>
          <p:spPr>
            <a:xfrm>
              <a:off x="6629854" y="4287669"/>
              <a:ext cx="40967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4945C-B990-E54C-A89D-6EC66135CD7F}"/>
                </a:ext>
              </a:extLst>
            </p:cNvPr>
            <p:cNvCxnSpPr>
              <a:cxnSpLocks/>
            </p:cNvCxnSpPr>
            <p:nvPr/>
          </p:nvCxnSpPr>
          <p:spPr>
            <a:xfrm>
              <a:off x="8593718" y="4242824"/>
              <a:ext cx="40967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12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32286B-2860-4167-82DE-F3B68A26D0E6}"/>
              </a:ext>
            </a:extLst>
          </p:cNvPr>
          <p:cNvSpPr txBox="1"/>
          <p:nvPr/>
        </p:nvSpPr>
        <p:spPr>
          <a:xfrm>
            <a:off x="180591" y="107761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Existing Solutions –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50BCC-8F85-47AB-9701-B28FF517E2A6}"/>
              </a:ext>
            </a:extLst>
          </p:cNvPr>
          <p:cNvSpPr txBox="1"/>
          <p:nvPr/>
        </p:nvSpPr>
        <p:spPr>
          <a:xfrm>
            <a:off x="180591" y="1122236"/>
            <a:ext cx="1110498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[CVPR’20, ECCV’20]</a:t>
            </a:r>
            <a:br>
              <a:rPr lang="en-US" sz="2400" dirty="0"/>
            </a:br>
            <a:r>
              <a:rPr lang="en-US" sz="2400" dirty="0"/>
              <a:t>All rely on the reverse engineering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Recovery of the true triggers is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Heavily rely on the correlation between input and output without investigating </a:t>
            </a:r>
          </a:p>
          <a:p>
            <a:r>
              <a:rPr lang="en-US" sz="2400" dirty="0"/>
              <a:t>    information flow and neural interaction  </a:t>
            </a:r>
          </a:p>
          <a:p>
            <a:endParaRPr lang="en-US" sz="22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10F0416-468B-4612-98B8-D112498A26F2}"/>
              </a:ext>
            </a:extLst>
          </p:cNvPr>
          <p:cNvGrpSpPr/>
          <p:nvPr/>
        </p:nvGrpSpPr>
        <p:grpSpPr>
          <a:xfrm>
            <a:off x="2299989" y="3608627"/>
            <a:ext cx="7040376" cy="2831718"/>
            <a:chOff x="2299989" y="3608627"/>
            <a:chExt cx="7040376" cy="283171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35C333F-8DBD-4DB8-BAE8-76861C318A97}"/>
                </a:ext>
              </a:extLst>
            </p:cNvPr>
            <p:cNvGrpSpPr/>
            <p:nvPr/>
          </p:nvGrpSpPr>
          <p:grpSpPr>
            <a:xfrm>
              <a:off x="2299989" y="3608627"/>
              <a:ext cx="7040376" cy="2831718"/>
              <a:chOff x="2360949" y="3608627"/>
              <a:chExt cx="7040376" cy="28317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C756CF-A1FD-4F74-B482-C9EF3E3E96BD}"/>
                  </a:ext>
                </a:extLst>
              </p:cNvPr>
              <p:cNvSpPr/>
              <p:nvPr/>
            </p:nvSpPr>
            <p:spPr>
              <a:xfrm>
                <a:off x="8036560" y="3608627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4CA9E634-A107-419A-AC34-C98963B750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80798" y="3908847"/>
                <a:ext cx="845528" cy="969264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75E1BAC9-641F-432C-8BEB-1654B537B7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0949" y="4683227"/>
                <a:ext cx="845528" cy="969264"/>
              </a:xfrm>
              <a:prstGeom prst="rect">
                <a:avLst/>
              </a:prstGeom>
            </p:spPr>
          </p:pic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4072AEED-2D66-4E19-B3DC-5C8EFEA0C1D5}"/>
                  </a:ext>
                </a:extLst>
              </p:cNvPr>
              <p:cNvSpPr/>
              <p:nvPr/>
            </p:nvSpPr>
            <p:spPr>
              <a:xfrm rot="20579500">
                <a:off x="3445473" y="4774839"/>
                <a:ext cx="669471" cy="23676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4">
                <a:extLst>
                  <a:ext uri="{FF2B5EF4-FFF2-40B4-BE49-F238E27FC236}">
                    <a16:creationId xmlns:a16="http://schemas.microsoft.com/office/drawing/2014/main" id="{C8183F46-5975-47EB-8F15-F39B112890E8}"/>
                  </a:ext>
                </a:extLst>
              </p:cNvPr>
              <p:cNvSpPr/>
              <p:nvPr/>
            </p:nvSpPr>
            <p:spPr>
              <a:xfrm>
                <a:off x="4363151" y="3789911"/>
                <a:ext cx="1241419" cy="1207137"/>
              </a:xfrm>
              <a:prstGeom prst="cube">
                <a:avLst/>
              </a:prstGeom>
              <a:solidFill>
                <a:schemeClr val="dk1">
                  <a:alpha val="86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Black Box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9971DC8-A040-4FAD-878B-3E80EA911AFF}"/>
                  </a:ext>
                </a:extLst>
              </p:cNvPr>
              <p:cNvSpPr/>
              <p:nvPr/>
            </p:nvSpPr>
            <p:spPr>
              <a:xfrm>
                <a:off x="5792651" y="4275097"/>
                <a:ext cx="669471" cy="236764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D31FEA-2839-4C80-A363-D1DDB50AB30F}"/>
                  </a:ext>
                </a:extLst>
              </p:cNvPr>
              <p:cNvSpPr/>
              <p:nvPr/>
            </p:nvSpPr>
            <p:spPr>
              <a:xfrm>
                <a:off x="5792651" y="5718394"/>
                <a:ext cx="669471" cy="236764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7590C71-58A2-4021-8962-C59CDF30FA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80798" y="5352144"/>
                <a:ext cx="845528" cy="96926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7BEFD7-6CCF-48B7-8C0C-CBD9E784547D}"/>
                  </a:ext>
                </a:extLst>
              </p:cNvPr>
              <p:cNvSpPr/>
              <p:nvPr/>
            </p:nvSpPr>
            <p:spPr>
              <a:xfrm>
                <a:off x="7972921" y="452306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2D1E21-4633-41F1-B7E7-411D15566110}"/>
                  </a:ext>
                </a:extLst>
              </p:cNvPr>
              <p:cNvSpPr/>
              <p:nvPr/>
            </p:nvSpPr>
            <p:spPr>
              <a:xfrm>
                <a:off x="7556361" y="439098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11A10B4-DD8B-41C8-A070-759EFDCACA18}"/>
                  </a:ext>
                </a:extLst>
              </p:cNvPr>
              <p:cNvSpPr/>
              <p:nvPr/>
            </p:nvSpPr>
            <p:spPr>
              <a:xfrm>
                <a:off x="7556361" y="407602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F87BFF-4B9C-4E2E-9210-998ED3F6B87F}"/>
                  </a:ext>
                </a:extLst>
              </p:cNvPr>
              <p:cNvSpPr/>
              <p:nvPr/>
            </p:nvSpPr>
            <p:spPr>
              <a:xfrm>
                <a:off x="7790041" y="463482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97B8782-43A8-4EE1-91CC-559601F99984}"/>
                  </a:ext>
                </a:extLst>
              </p:cNvPr>
              <p:cNvSpPr/>
              <p:nvPr/>
            </p:nvSpPr>
            <p:spPr>
              <a:xfrm>
                <a:off x="8105001" y="450274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7A4F3B2-D66D-4869-BA18-2A04AE03A6E4}"/>
                  </a:ext>
                </a:extLst>
              </p:cNvPr>
              <p:cNvSpPr/>
              <p:nvPr/>
            </p:nvSpPr>
            <p:spPr>
              <a:xfrm>
                <a:off x="8074521" y="457386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6F8771-72AE-4C0F-AD1D-9DB604AC42C2}"/>
                  </a:ext>
                </a:extLst>
              </p:cNvPr>
              <p:cNvSpPr/>
              <p:nvPr/>
            </p:nvSpPr>
            <p:spPr>
              <a:xfrm>
                <a:off x="8033881" y="463482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2A1084E-2641-4AD0-A983-7C0457959765}"/>
                  </a:ext>
                </a:extLst>
              </p:cNvPr>
              <p:cNvSpPr/>
              <p:nvPr/>
            </p:nvSpPr>
            <p:spPr>
              <a:xfrm>
                <a:off x="8033881" y="6087700"/>
                <a:ext cx="91440" cy="73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995F3-0D65-4EFD-84CF-085BFB54E153}"/>
                  </a:ext>
                </a:extLst>
              </p:cNvPr>
              <p:cNvSpPr txBox="1"/>
              <p:nvPr/>
            </p:nvSpPr>
            <p:spPr>
              <a:xfrm>
                <a:off x="7858242" y="4208813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Clean Model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F56F57-C8A8-4056-B8FB-4C231228DFE2}"/>
                  </a:ext>
                </a:extLst>
              </p:cNvPr>
              <p:cNvSpPr txBox="1"/>
              <p:nvPr/>
            </p:nvSpPr>
            <p:spPr>
              <a:xfrm>
                <a:off x="7703681" y="5652110"/>
                <a:ext cx="1697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Trojaned</a:t>
                </a:r>
                <a:r>
                  <a:rPr lang="en-US" b="1" dirty="0"/>
                  <a:t> Model</a:t>
                </a:r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C7D13A49-618A-48E0-8B81-E747FCA216AA}"/>
                  </a:ext>
                </a:extLst>
              </p:cNvPr>
              <p:cNvSpPr/>
              <p:nvPr/>
            </p:nvSpPr>
            <p:spPr>
              <a:xfrm>
                <a:off x="4363151" y="5233208"/>
                <a:ext cx="1241419" cy="1207137"/>
              </a:xfrm>
              <a:prstGeom prst="cube">
                <a:avLst/>
              </a:prstGeom>
              <a:solidFill>
                <a:schemeClr val="dk1">
                  <a:alpha val="86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Black Box</a:t>
                </a:r>
              </a:p>
            </p:txBody>
          </p:sp>
        </p:grp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43BC1E4E-7027-40F6-A96B-22D29E30AC7E}"/>
                </a:ext>
              </a:extLst>
            </p:cNvPr>
            <p:cNvSpPr/>
            <p:nvPr/>
          </p:nvSpPr>
          <p:spPr>
            <a:xfrm rot="1504448">
              <a:off x="3392296" y="5420342"/>
              <a:ext cx="669471" cy="236764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8EC14C4-D951-4681-9C15-93DF06ED713F}"/>
                </a:ext>
              </a:extLst>
            </p:cNvPr>
            <p:cNvSpPr/>
            <p:nvPr/>
          </p:nvSpPr>
          <p:spPr>
            <a:xfrm>
              <a:off x="6700284" y="423952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DCD5FD-47E2-46A2-94BD-0FAADBF61707}"/>
                </a:ext>
              </a:extLst>
            </p:cNvPr>
            <p:cNvSpPr/>
            <p:nvPr/>
          </p:nvSpPr>
          <p:spPr>
            <a:xfrm>
              <a:off x="6852684" y="455448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BACF54-C470-4888-B6BB-B7FF80819C3E}"/>
                </a:ext>
              </a:extLst>
            </p:cNvPr>
            <p:cNvSpPr/>
            <p:nvPr/>
          </p:nvSpPr>
          <p:spPr>
            <a:xfrm>
              <a:off x="7045724" y="463576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C5B63D-1BC0-4BC5-AA99-99FF0F48582D}"/>
                </a:ext>
              </a:extLst>
            </p:cNvPr>
            <p:cNvSpPr/>
            <p:nvPr/>
          </p:nvSpPr>
          <p:spPr>
            <a:xfrm>
              <a:off x="7218444" y="450368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04D9E6-6AD3-44AE-9BB2-970C846EE0FD}"/>
                </a:ext>
              </a:extLst>
            </p:cNvPr>
            <p:cNvSpPr/>
            <p:nvPr/>
          </p:nvSpPr>
          <p:spPr>
            <a:xfrm>
              <a:off x="7055884" y="434112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6F5173-A8F9-4470-A9F2-FD0004934062}"/>
                </a:ext>
              </a:extLst>
            </p:cNvPr>
            <p:cNvSpPr/>
            <p:nvPr/>
          </p:nvSpPr>
          <p:spPr>
            <a:xfrm>
              <a:off x="6873004" y="412776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2F6C8F-09E4-4A95-B8C9-C1DEE19CD82A}"/>
                </a:ext>
              </a:extLst>
            </p:cNvPr>
            <p:cNvSpPr/>
            <p:nvPr/>
          </p:nvSpPr>
          <p:spPr>
            <a:xfrm>
              <a:off x="7381004" y="462560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AB41DD6-1B2A-4182-A0CF-61461CF8CB65}"/>
                </a:ext>
              </a:extLst>
            </p:cNvPr>
            <p:cNvSpPr/>
            <p:nvPr/>
          </p:nvSpPr>
          <p:spPr>
            <a:xfrm>
              <a:off x="6852684" y="411760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E4B42F-7E04-4DE2-88CD-BB72BCFE6BCC}"/>
                </a:ext>
              </a:extLst>
            </p:cNvPr>
            <p:cNvSpPr/>
            <p:nvPr/>
          </p:nvSpPr>
          <p:spPr>
            <a:xfrm>
              <a:off x="6862844" y="419888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8C61F05-A83C-48CE-902A-9D2C13D2A587}"/>
                </a:ext>
              </a:extLst>
            </p:cNvPr>
            <p:cNvSpPr/>
            <p:nvPr/>
          </p:nvSpPr>
          <p:spPr>
            <a:xfrm>
              <a:off x="6832364" y="419888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12C289-4BC3-4271-A7F7-6401E017E45B}"/>
                </a:ext>
              </a:extLst>
            </p:cNvPr>
            <p:cNvSpPr/>
            <p:nvPr/>
          </p:nvSpPr>
          <p:spPr>
            <a:xfrm>
              <a:off x="7340364" y="465608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1FA5A7-A477-4ED0-9E71-174458D85177}"/>
                </a:ext>
              </a:extLst>
            </p:cNvPr>
            <p:cNvSpPr/>
            <p:nvPr/>
          </p:nvSpPr>
          <p:spPr>
            <a:xfrm>
              <a:off x="6822204" y="456464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DA10BC3-0736-4738-866C-B8E96A46EC62}"/>
                </a:ext>
              </a:extLst>
            </p:cNvPr>
            <p:cNvSpPr/>
            <p:nvPr/>
          </p:nvSpPr>
          <p:spPr>
            <a:xfrm>
              <a:off x="7167644" y="449352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219403-12FF-4456-BA92-F360E2049945}"/>
                </a:ext>
              </a:extLst>
            </p:cNvPr>
            <p:cNvSpPr/>
            <p:nvPr/>
          </p:nvSpPr>
          <p:spPr>
            <a:xfrm>
              <a:off x="7269244" y="613944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CBC192-0BDF-4154-BB42-AC2A0E622820}"/>
                </a:ext>
              </a:extLst>
            </p:cNvPr>
            <p:cNvSpPr/>
            <p:nvPr/>
          </p:nvSpPr>
          <p:spPr>
            <a:xfrm>
              <a:off x="7330204" y="6139447"/>
              <a:ext cx="508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AD0A8F-9F77-8843-B5B8-F498CF82D1C8}"/>
              </a:ext>
            </a:extLst>
          </p:cNvPr>
          <p:cNvGrpSpPr/>
          <p:nvPr/>
        </p:nvGrpSpPr>
        <p:grpSpPr>
          <a:xfrm>
            <a:off x="7995038" y="949373"/>
            <a:ext cx="3218429" cy="1119820"/>
            <a:chOff x="6106785" y="3681259"/>
            <a:chExt cx="3218429" cy="1119820"/>
          </a:xfrm>
        </p:grpSpPr>
        <p:pic>
          <p:nvPicPr>
            <p:cNvPr id="42" name="Picture 4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2FFC24-D887-2242-BC48-C812CF082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9810" y="3681259"/>
              <a:ext cx="1565203" cy="11198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02E141-07DE-024C-B994-2E9856E8F40F}"/>
                    </a:ext>
                  </a:extLst>
                </p:cNvPr>
                <p:cNvSpPr txBox="1"/>
                <p:nvPr/>
              </p:nvSpPr>
              <p:spPr>
                <a:xfrm>
                  <a:off x="6106785" y="3929912"/>
                  <a:ext cx="311880" cy="524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02E141-07DE-024C-B994-2E9856E8F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785" y="3929912"/>
                  <a:ext cx="311880" cy="524709"/>
                </a:xfrm>
                <a:prstGeom prst="rect">
                  <a:avLst/>
                </a:prstGeom>
                <a:blipFill>
                  <a:blip r:embed="rId5"/>
                  <a:stretch>
                    <a:fillRect l="-3846" r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E96082-AC2E-5C42-8C9E-F82663E98E97}"/>
                    </a:ext>
                  </a:extLst>
                </p:cNvPr>
                <p:cNvSpPr txBox="1"/>
                <p:nvPr/>
              </p:nvSpPr>
              <p:spPr>
                <a:xfrm>
                  <a:off x="9013334" y="3942381"/>
                  <a:ext cx="3118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E96082-AC2E-5C42-8C9E-F82663E98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334" y="3942381"/>
                  <a:ext cx="311880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28000" r="-24400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92A2FAB-56AE-7B40-A0B7-B3B9780DD405}"/>
                </a:ext>
              </a:extLst>
            </p:cNvPr>
            <p:cNvCxnSpPr>
              <a:cxnSpLocks/>
            </p:cNvCxnSpPr>
            <p:nvPr/>
          </p:nvCxnSpPr>
          <p:spPr>
            <a:xfrm>
              <a:off x="6489411" y="4288677"/>
              <a:ext cx="40967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FBA441-2032-AB41-B961-616D4056FD95}"/>
                </a:ext>
              </a:extLst>
            </p:cNvPr>
            <p:cNvCxnSpPr>
              <a:cxnSpLocks/>
            </p:cNvCxnSpPr>
            <p:nvPr/>
          </p:nvCxnSpPr>
          <p:spPr>
            <a:xfrm>
              <a:off x="8593718" y="4242824"/>
              <a:ext cx="40967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FE3054-A165-D44E-A319-339B4F79DB63}"/>
              </a:ext>
            </a:extLst>
          </p:cNvPr>
          <p:cNvSpPr/>
          <p:nvPr/>
        </p:nvSpPr>
        <p:spPr>
          <a:xfrm>
            <a:off x="8842917" y="434897"/>
            <a:ext cx="1583473" cy="1895707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000" b="1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79468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098-122A-094F-A873-4BA6A8C5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77" y="102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Our Contributions (CNN)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0AF7B6-86ED-F845-B6C1-F4377324BE82}"/>
              </a:ext>
            </a:extLst>
          </p:cNvPr>
          <p:cNvGrpSpPr/>
          <p:nvPr/>
        </p:nvGrpSpPr>
        <p:grpSpPr>
          <a:xfrm>
            <a:off x="6688376" y="554672"/>
            <a:ext cx="5157738" cy="4111119"/>
            <a:chOff x="6688375" y="119950"/>
            <a:chExt cx="5157738" cy="41111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013030-349D-E44A-93E2-8991E52D1E1F}"/>
                </a:ext>
              </a:extLst>
            </p:cNvPr>
            <p:cNvSpPr txBox="1"/>
            <p:nvPr/>
          </p:nvSpPr>
          <p:spPr>
            <a:xfrm>
              <a:off x="9290743" y="3769404"/>
              <a:ext cx="2555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Efficiency/Efficacy</a:t>
              </a:r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A87E43-387F-E448-9A9E-4523B746704B}"/>
                </a:ext>
              </a:extLst>
            </p:cNvPr>
            <p:cNvGrpSpPr/>
            <p:nvPr/>
          </p:nvGrpSpPr>
          <p:grpSpPr>
            <a:xfrm>
              <a:off x="6688375" y="119950"/>
              <a:ext cx="5130349" cy="3615000"/>
              <a:chOff x="6382292" y="1570514"/>
              <a:chExt cx="5456140" cy="401912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1525967-BDA9-3244-86D9-E83006974A69}"/>
                  </a:ext>
                </a:extLst>
              </p:cNvPr>
              <p:cNvCxnSpPr/>
              <p:nvPr/>
            </p:nvCxnSpPr>
            <p:spPr>
              <a:xfrm flipV="1">
                <a:off x="7241458" y="2059807"/>
                <a:ext cx="0" cy="352983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9A04634-8929-5149-9F42-3E62024FC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1458" y="5589639"/>
                <a:ext cx="388983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C6738-EB4C-A343-AA8A-4E7ED12C213A}"/>
                  </a:ext>
                </a:extLst>
              </p:cNvPr>
              <p:cNvSpPr txBox="1"/>
              <p:nvPr/>
            </p:nvSpPr>
            <p:spPr>
              <a:xfrm>
                <a:off x="6382292" y="1570514"/>
                <a:ext cx="2077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Explainability</a:t>
                </a:r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5481EB3-2307-7B44-B26C-2D86628349A6}"/>
                  </a:ext>
                </a:extLst>
              </p:cNvPr>
              <p:cNvSpPr/>
              <p:nvPr/>
            </p:nvSpPr>
            <p:spPr>
              <a:xfrm>
                <a:off x="8076704" y="2117101"/>
                <a:ext cx="2432035" cy="98829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Topology of Neuron Interaction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9E411D40-E44E-D74D-94AA-C9FA3F1CFB93}"/>
                  </a:ext>
                </a:extLst>
              </p:cNvPr>
              <p:cNvSpPr/>
              <p:nvPr/>
            </p:nvSpPr>
            <p:spPr>
              <a:xfrm>
                <a:off x="8941995" y="4630554"/>
                <a:ext cx="2896437" cy="78028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Topological Constraints + Reverse engineering</a:t>
                </a:r>
              </a:p>
            </p:txBody>
          </p:sp>
        </p:grpSp>
      </p:grp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DCD762B-835B-1F41-8B0E-328F731C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59" y="1344680"/>
            <a:ext cx="5967072" cy="5328339"/>
          </a:xfrm>
        </p:spPr>
        <p:txBody>
          <a:bodyPr>
            <a:normAutofit/>
          </a:bodyPr>
          <a:lstStyle/>
          <a:p>
            <a:r>
              <a:rPr lang="en-US" dirty="0"/>
              <a:t>Open the black box </a:t>
            </a:r>
            <a:br>
              <a:rPr lang="en-US" dirty="0"/>
            </a:br>
            <a:r>
              <a:rPr lang="en-US" dirty="0"/>
              <a:t>Inspect topology of a neural network</a:t>
            </a:r>
          </a:p>
          <a:p>
            <a:pPr lvl="1"/>
            <a:r>
              <a:rPr lang="en-US" dirty="0"/>
              <a:t>High order connectivity information between neurons [NeurIPS’21]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Topological and diversity loss</a:t>
            </a:r>
          </a:p>
          <a:p>
            <a:pPr lvl="1"/>
            <a:r>
              <a:rPr lang="en-US" dirty="0"/>
              <a:t>Better search efficiency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13" name="Picture 12" descr="A picture containing text, sign, outdoor, different&#10;&#10;Description automatically generated">
            <a:extLst>
              <a:ext uri="{FF2B5EF4-FFF2-40B4-BE49-F238E27FC236}">
                <a16:creationId xmlns:a16="http://schemas.microsoft.com/office/drawing/2014/main" id="{D7B2368B-56FF-A24A-B317-4FBC0D8DB2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873" y="5210396"/>
            <a:ext cx="3520966" cy="126437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033EC6E-82CD-EB4E-BD08-D1D153CD41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67" y="2917185"/>
            <a:ext cx="5757746" cy="21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19614</TotalTime>
  <Words>2485</Words>
  <Application>Microsoft Macintosh PowerPoint</Application>
  <PresentationFormat>Widescreen</PresentationFormat>
  <Paragraphs>426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Bodoni MT Black</vt:lpstr>
      <vt:lpstr>Calibri</vt:lpstr>
      <vt:lpstr>Calibri Light</vt:lpstr>
      <vt:lpstr>Cambria Math</vt:lpstr>
      <vt:lpstr>Office Theme</vt:lpstr>
      <vt:lpstr>Opening the Black Box  TrojAI Project Site Visit - SRI-SBU Team</vt:lpstr>
      <vt:lpstr>TrojAI Progress</vt:lpstr>
      <vt:lpstr>Outline</vt:lpstr>
      <vt:lpstr>Hobby 1: Biomedical Image Analysis</vt:lpstr>
      <vt:lpstr>Hobby 2: Machine Learning</vt:lpstr>
      <vt:lpstr>PowerPoint Presentation</vt:lpstr>
      <vt:lpstr>PowerPoint Presentation</vt:lpstr>
      <vt:lpstr>PowerPoint Presentation</vt:lpstr>
      <vt:lpstr>Our Contributions (CNN)</vt:lpstr>
      <vt:lpstr>Outline</vt:lpstr>
      <vt:lpstr>Topology of Neurons' Correlation Graph</vt:lpstr>
      <vt:lpstr>Topology of Neurons – Trojan Detector</vt:lpstr>
      <vt:lpstr>Persistent homology</vt:lpstr>
      <vt:lpstr>Persistent homology (cont’d)</vt:lpstr>
      <vt:lpstr>Exp 1: Hypothesis testing with sufficient data </vt:lpstr>
      <vt:lpstr>Hypothesis testing on the topo. features</vt:lpstr>
      <vt:lpstr>Hypothesis testing on the topo. features</vt:lpstr>
      <vt:lpstr>Plotting the salient loops of Trojaned models</vt:lpstr>
      <vt:lpstr>Short cut = Trojaned, why?</vt:lpstr>
      <vt:lpstr>Short cut</vt:lpstr>
      <vt:lpstr>Guarantee on Truthfulness of Topo. Signal</vt:lpstr>
      <vt:lpstr>Exp 2: Trojan Detector with Limited Data</vt:lpstr>
      <vt:lpstr>Performance</vt:lpstr>
      <vt:lpstr>Trojan Detector</vt:lpstr>
      <vt:lpstr>Next Step</vt:lpstr>
      <vt:lpstr>Outline</vt:lpstr>
      <vt:lpstr>Topological Loss for Trigger Reconstruction [with SRI]</vt:lpstr>
      <vt:lpstr>Topological loss</vt:lpstr>
      <vt:lpstr>Topological Loss</vt:lpstr>
      <vt:lpstr>Diversity Term</vt:lpstr>
      <vt:lpstr>Qualitative Results</vt:lpstr>
      <vt:lpstr>PowerPoint Presentation</vt:lpstr>
      <vt:lpstr>Pipeline</vt:lpstr>
      <vt:lpstr>Quantitative Results</vt:lpstr>
      <vt:lpstr>TrojAI Progress</vt:lpstr>
      <vt:lpstr>Outline</vt:lpstr>
      <vt:lpstr>Train a Model Robust to Label Noise</vt:lpstr>
      <vt:lpstr>Solutions</vt:lpstr>
      <vt:lpstr>Outline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Topology-Preserving Segmentation of Fine-Scale Structures  from Biomedical Images</dc:title>
  <dc:subject/>
  <dc:creator>Chao Chen</dc:creator>
  <cp:keywords/>
  <dc:description/>
  <cp:lastModifiedBy>Susmit Jha</cp:lastModifiedBy>
  <cp:revision>509</cp:revision>
  <dcterms:created xsi:type="dcterms:W3CDTF">2019-05-27T19:26:20Z</dcterms:created>
  <dcterms:modified xsi:type="dcterms:W3CDTF">2021-11-17T08:43:41Z</dcterms:modified>
  <cp:category/>
</cp:coreProperties>
</file>